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0"/>
  </p:notesMasterIdLst>
  <p:sldIdLst>
    <p:sldId id="257" r:id="rId3"/>
    <p:sldId id="259" r:id="rId4"/>
    <p:sldId id="258" r:id="rId5"/>
    <p:sldId id="260"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278" r:id="rId23"/>
    <p:sldId id="279" r:id="rId24"/>
    <p:sldId id="283" r:id="rId25"/>
    <p:sldId id="282" r:id="rId26"/>
    <p:sldId id="284"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10" r:id="rId47"/>
    <p:sldId id="307" r:id="rId48"/>
    <p:sldId id="312" r:id="rId49"/>
    <p:sldId id="311" r:id="rId50"/>
    <p:sldId id="313" r:id="rId51"/>
    <p:sldId id="308" r:id="rId52"/>
    <p:sldId id="314" r:id="rId53"/>
    <p:sldId id="315" r:id="rId54"/>
    <p:sldId id="316" r:id="rId55"/>
    <p:sldId id="317" r:id="rId56"/>
    <p:sldId id="318" r:id="rId57"/>
    <p:sldId id="319" r:id="rId58"/>
    <p:sldId id="320"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21"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0F92A36-5AAB-4216-BF26-E31EF466C4DD}">
          <p14:sldIdLst>
            <p14:sldId id="257"/>
            <p14:sldId id="259"/>
            <p14:sldId id="258"/>
          </p14:sldIdLst>
        </p14:section>
        <p14:section name="What is Cosmos DB" id="{884238FF-E6DF-460D-994D-D6337EB79147}">
          <p14:sldIdLst>
            <p14:sldId id="260"/>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hange Feed" id="{598AA990-0E56-4DF9-A774-2E92F578A273}">
          <p14:sldIdLst>
            <p14:sldId id="278"/>
            <p14:sldId id="279"/>
            <p14:sldId id="283"/>
            <p14:sldId id="282"/>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10"/>
            <p14:sldId id="307"/>
            <p14:sldId id="312"/>
            <p14:sldId id="311"/>
            <p14:sldId id="313"/>
            <p14:sldId id="308"/>
            <p14:sldId id="314"/>
            <p14:sldId id="315"/>
            <p14:sldId id="316"/>
            <p14:sldId id="317"/>
            <p14:sldId id="318"/>
            <p14:sldId id="319"/>
            <p14:sldId id="320"/>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21"/>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4331"/>
    <a:srgbClr val="2B4370"/>
    <a:srgbClr val="70582B"/>
    <a:srgbClr val="6441A4"/>
    <a:srgbClr val="D6524C"/>
    <a:srgbClr val="FFFFFF"/>
    <a:srgbClr val="31D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5" autoAdjust="0"/>
    <p:restoredTop sz="69988" autoAdjust="0"/>
  </p:normalViewPr>
  <p:slideViewPr>
    <p:cSldViewPr snapToGrid="0">
      <p:cViewPr varScale="1">
        <p:scale>
          <a:sx n="80" d="100"/>
          <a:sy n="80" d="100"/>
        </p:scale>
        <p:origin x="9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D5065-4E8E-47C4-9A00-33282BB397F4}" type="datetimeFigureOut">
              <a:rPr lang="en-US" smtClean="0"/>
              <a:t>10/10/2020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1D622-28E2-4C07-8E71-B2404B137EC6}" type="slidenum">
              <a:rPr lang="en-US" smtClean="0"/>
              <a:t>‹#›</a:t>
            </a:fld>
            <a:endParaRPr lang="en-US"/>
          </a:p>
        </p:txBody>
      </p:sp>
    </p:spTree>
    <p:extLst>
      <p:ext uri="{BB962C8B-B14F-4D97-AF65-F5344CB8AC3E}">
        <p14:creationId xmlns:p14="http://schemas.microsoft.com/office/powerpoint/2010/main" val="3018692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55555"/>
                </a:solidFill>
                <a:effectLst/>
                <a:latin typeface="PT Serif"/>
              </a:rPr>
              <a:t>David Bowie might not be able to trace how time changes him, but the Azure Cosmos DB change feed allows us to trace the changes to your data within your Cosmos database. The Azure Cosmos DB change feed listens to an Azure Cosmos container for any changes and then outputs the sorted lists of documents that were changed.</a:t>
            </a:r>
          </a:p>
          <a:p>
            <a:pPr algn="l" fontAlgn="base"/>
            <a:endParaRPr lang="en-US" b="0" i="0" dirty="0">
              <a:solidFill>
                <a:srgbClr val="555555"/>
              </a:solidFill>
              <a:effectLst/>
              <a:latin typeface="PT Serif"/>
            </a:endParaRPr>
          </a:p>
          <a:p>
            <a:pPr algn="l" fontAlgn="base"/>
            <a:r>
              <a:rPr lang="en-US" b="0" i="0" dirty="0">
                <a:solidFill>
                  <a:srgbClr val="555555"/>
                </a:solidFill>
                <a:effectLst/>
                <a:latin typeface="PT Serif"/>
              </a:rPr>
              <a:t>In this session, you learn what the change feed is, how it works, and how you can use it to build more robust applications.</a:t>
            </a:r>
          </a:p>
        </p:txBody>
      </p:sp>
      <p:sp>
        <p:nvSpPr>
          <p:cNvPr id="4" name="Slide Number Placeholder 3"/>
          <p:cNvSpPr>
            <a:spLocks noGrp="1"/>
          </p:cNvSpPr>
          <p:nvPr>
            <p:ph type="sldNum" sz="quarter" idx="5"/>
          </p:nvPr>
        </p:nvSpPr>
        <p:spPr/>
        <p:txBody>
          <a:bodyPr/>
          <a:lstStyle/>
          <a:p>
            <a:fld id="{4C91D622-28E2-4C07-8E71-B2404B137EC6}" type="slidenum">
              <a:rPr lang="en-US" smtClean="0"/>
              <a:t>2</a:t>
            </a:fld>
            <a:endParaRPr lang="en-US"/>
          </a:p>
        </p:txBody>
      </p:sp>
    </p:spTree>
    <p:extLst>
      <p:ext uri="{BB962C8B-B14F-4D97-AF65-F5344CB8AC3E}">
        <p14:creationId xmlns:p14="http://schemas.microsoft.com/office/powerpoint/2010/main" val="2984406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39184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14</a:t>
            </a:fld>
            <a:endParaRPr lang="en-US"/>
          </a:p>
        </p:txBody>
      </p:sp>
    </p:spTree>
    <p:extLst>
      <p:ext uri="{BB962C8B-B14F-4D97-AF65-F5344CB8AC3E}">
        <p14:creationId xmlns:p14="http://schemas.microsoft.com/office/powerpoint/2010/main" val="2903121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16</a:t>
            </a:fld>
            <a:endParaRPr lang="en-US"/>
          </a:p>
        </p:txBody>
      </p:sp>
    </p:spTree>
    <p:extLst>
      <p:ext uri="{BB962C8B-B14F-4D97-AF65-F5344CB8AC3E}">
        <p14:creationId xmlns:p14="http://schemas.microsoft.com/office/powerpoint/2010/main" val="2837947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2357967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19</a:t>
            </a:fld>
            <a:endParaRPr lang="en-US"/>
          </a:p>
        </p:txBody>
      </p:sp>
    </p:spTree>
    <p:extLst>
      <p:ext uri="{BB962C8B-B14F-4D97-AF65-F5344CB8AC3E}">
        <p14:creationId xmlns:p14="http://schemas.microsoft.com/office/powerpoint/2010/main" val="2945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4C91D622-28E2-4C07-8E71-B2404B137EC6}" type="slidenum">
              <a:rPr lang="en-US" smtClean="0"/>
              <a:t>22</a:t>
            </a:fld>
            <a:endParaRPr lang="en-US"/>
          </a:p>
        </p:txBody>
      </p:sp>
    </p:spTree>
    <p:extLst>
      <p:ext uri="{BB962C8B-B14F-4D97-AF65-F5344CB8AC3E}">
        <p14:creationId xmlns:p14="http://schemas.microsoft.com/office/powerpoint/2010/main" val="20562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Unsung Hero of Azure Cosmos DB</a:t>
            </a:r>
          </a:p>
        </p:txBody>
      </p:sp>
      <p:sp>
        <p:nvSpPr>
          <p:cNvPr id="4" name="Slide Number Placeholder 3"/>
          <p:cNvSpPr>
            <a:spLocks noGrp="1"/>
          </p:cNvSpPr>
          <p:nvPr>
            <p:ph type="sldNum" sz="quarter" idx="5"/>
          </p:nvPr>
        </p:nvSpPr>
        <p:spPr/>
        <p:txBody>
          <a:bodyPr/>
          <a:lstStyle/>
          <a:p>
            <a:fld id="{4C91D622-28E2-4C07-8E71-B2404B137EC6}" type="slidenum">
              <a:rPr lang="en-US" smtClean="0"/>
              <a:t>23</a:t>
            </a:fld>
            <a:endParaRPr lang="en-US"/>
          </a:p>
        </p:txBody>
      </p:sp>
    </p:spTree>
    <p:extLst>
      <p:ext uri="{BB962C8B-B14F-4D97-AF65-F5344CB8AC3E}">
        <p14:creationId xmlns:p14="http://schemas.microsoft.com/office/powerpoint/2010/main" val="221808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24</a:t>
            </a:fld>
            <a:endParaRPr lang="en-US"/>
          </a:p>
        </p:txBody>
      </p:sp>
    </p:spTree>
    <p:extLst>
      <p:ext uri="{BB962C8B-B14F-4D97-AF65-F5344CB8AC3E}">
        <p14:creationId xmlns:p14="http://schemas.microsoft.com/office/powerpoint/2010/main" val="2453318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4C91D622-28E2-4C07-8E71-B2404B137EC6}" type="slidenum">
              <a:rPr lang="en-US" smtClean="0"/>
              <a:t>25</a:t>
            </a:fld>
            <a:endParaRPr lang="en-US"/>
          </a:p>
        </p:txBody>
      </p:sp>
    </p:spTree>
    <p:extLst>
      <p:ext uri="{BB962C8B-B14F-4D97-AF65-F5344CB8AC3E}">
        <p14:creationId xmlns:p14="http://schemas.microsoft.com/office/powerpoint/2010/main" val="2724484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26</a:t>
            </a:fld>
            <a:endParaRPr lang="en-US"/>
          </a:p>
        </p:txBody>
      </p:sp>
    </p:spTree>
    <p:extLst>
      <p:ext uri="{BB962C8B-B14F-4D97-AF65-F5344CB8AC3E}">
        <p14:creationId xmlns:p14="http://schemas.microsoft.com/office/powerpoint/2010/main" val="208095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a:t>
            </a:fld>
            <a:endParaRPr lang="en-US"/>
          </a:p>
        </p:txBody>
      </p:sp>
    </p:spTree>
    <p:extLst>
      <p:ext uri="{BB962C8B-B14F-4D97-AF65-F5344CB8AC3E}">
        <p14:creationId xmlns:p14="http://schemas.microsoft.com/office/powerpoint/2010/main" val="2781030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27</a:t>
            </a:fld>
            <a:endParaRPr lang="en-US"/>
          </a:p>
        </p:txBody>
      </p:sp>
    </p:spTree>
    <p:extLst>
      <p:ext uri="{BB962C8B-B14F-4D97-AF65-F5344CB8AC3E}">
        <p14:creationId xmlns:p14="http://schemas.microsoft.com/office/powerpoint/2010/main" val="3068277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29</a:t>
            </a:fld>
            <a:endParaRPr lang="en-US"/>
          </a:p>
        </p:txBody>
      </p:sp>
    </p:spTree>
    <p:extLst>
      <p:ext uri="{BB962C8B-B14F-4D97-AF65-F5344CB8AC3E}">
        <p14:creationId xmlns:p14="http://schemas.microsoft.com/office/powerpoint/2010/main" val="2011568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appears exactly once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30</a:t>
            </a:fld>
            <a:endParaRPr lang="en-US"/>
          </a:p>
        </p:txBody>
      </p:sp>
    </p:spTree>
    <p:extLst>
      <p:ext uri="{BB962C8B-B14F-4D97-AF65-F5344CB8AC3E}">
        <p14:creationId xmlns:p14="http://schemas.microsoft.com/office/powerpoint/2010/main" val="1993840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31</a:t>
            </a:fld>
            <a:endParaRPr lang="en-US"/>
          </a:p>
        </p:txBody>
      </p:sp>
    </p:spTree>
    <p:extLst>
      <p:ext uri="{BB962C8B-B14F-4D97-AF65-F5344CB8AC3E}">
        <p14:creationId xmlns:p14="http://schemas.microsoft.com/office/powerpoint/2010/main" val="3665395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Clients manage checkpointing logic</a:t>
            </a:r>
          </a:p>
        </p:txBody>
      </p:sp>
      <p:sp>
        <p:nvSpPr>
          <p:cNvPr id="4" name="Slide Number Placeholder 3"/>
          <p:cNvSpPr>
            <a:spLocks noGrp="1"/>
          </p:cNvSpPr>
          <p:nvPr>
            <p:ph type="sldNum" sz="quarter" idx="5"/>
          </p:nvPr>
        </p:nvSpPr>
        <p:spPr/>
        <p:txBody>
          <a:bodyPr/>
          <a:lstStyle/>
          <a:p>
            <a:fld id="{4C91D622-28E2-4C07-8E71-B2404B137EC6}" type="slidenum">
              <a:rPr lang="en-US" smtClean="0"/>
              <a:t>32</a:t>
            </a:fld>
            <a:endParaRPr lang="en-US"/>
          </a:p>
        </p:txBody>
      </p:sp>
    </p:spTree>
    <p:extLst>
      <p:ext uri="{BB962C8B-B14F-4D97-AF65-F5344CB8AC3E}">
        <p14:creationId xmlns:p14="http://schemas.microsoft.com/office/powerpoint/2010/main" val="2437921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4C91D622-28E2-4C07-8E71-B2404B137EC6}" type="slidenum">
              <a:rPr lang="en-US" smtClean="0"/>
              <a:t>33</a:t>
            </a:fld>
            <a:endParaRPr lang="en-US"/>
          </a:p>
        </p:txBody>
      </p:sp>
    </p:spTree>
    <p:extLst>
      <p:ext uri="{BB962C8B-B14F-4D97-AF65-F5344CB8AC3E}">
        <p14:creationId xmlns:p14="http://schemas.microsoft.com/office/powerpoint/2010/main" val="380801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Sorted by order of modification</a:t>
            </a:r>
          </a:p>
        </p:txBody>
      </p:sp>
      <p:sp>
        <p:nvSpPr>
          <p:cNvPr id="4" name="Slide Number Placeholder 3"/>
          <p:cNvSpPr>
            <a:spLocks noGrp="1"/>
          </p:cNvSpPr>
          <p:nvPr>
            <p:ph type="sldNum" sz="quarter" idx="5"/>
          </p:nvPr>
        </p:nvSpPr>
        <p:spPr/>
        <p:txBody>
          <a:bodyPr/>
          <a:lstStyle/>
          <a:p>
            <a:fld id="{4C91D622-28E2-4C07-8E71-B2404B137EC6}" type="slidenum">
              <a:rPr lang="en-US" smtClean="0"/>
              <a:t>34</a:t>
            </a:fld>
            <a:endParaRPr lang="en-US"/>
          </a:p>
        </p:txBody>
      </p:sp>
    </p:spTree>
    <p:extLst>
      <p:ext uri="{BB962C8B-B14F-4D97-AF65-F5344CB8AC3E}">
        <p14:creationId xmlns:p14="http://schemas.microsoft.com/office/powerpoint/2010/main" val="232396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35</a:t>
            </a:fld>
            <a:endParaRPr lang="en-US"/>
          </a:p>
        </p:txBody>
      </p:sp>
    </p:spTree>
    <p:extLst>
      <p:ext uri="{BB962C8B-B14F-4D97-AF65-F5344CB8AC3E}">
        <p14:creationId xmlns:p14="http://schemas.microsoft.com/office/powerpoint/2010/main" val="211050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No guaranteed order across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36</a:t>
            </a:fld>
            <a:endParaRPr lang="en-US"/>
          </a:p>
        </p:txBody>
      </p:sp>
    </p:spTree>
    <p:extLst>
      <p:ext uri="{BB962C8B-B14F-4D97-AF65-F5344CB8AC3E}">
        <p14:creationId xmlns:p14="http://schemas.microsoft.com/office/powerpoint/2010/main" val="1197070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4C91D622-28E2-4C07-8E71-B2404B137EC6}" type="slidenum">
              <a:rPr lang="en-US" smtClean="0"/>
              <a:t>37</a:t>
            </a:fld>
            <a:endParaRPr lang="en-US"/>
          </a:p>
        </p:txBody>
      </p:sp>
    </p:spTree>
    <p:extLst>
      <p:ext uri="{BB962C8B-B14F-4D97-AF65-F5344CB8AC3E}">
        <p14:creationId xmlns:p14="http://schemas.microsoft.com/office/powerpoint/2010/main" val="268158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3689448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Synchronized from any point-in-time</a:t>
            </a:r>
          </a:p>
        </p:txBody>
      </p:sp>
      <p:sp>
        <p:nvSpPr>
          <p:cNvPr id="4" name="Slide Number Placeholder 3"/>
          <p:cNvSpPr>
            <a:spLocks noGrp="1"/>
          </p:cNvSpPr>
          <p:nvPr>
            <p:ph type="sldNum" sz="quarter" idx="5"/>
          </p:nvPr>
        </p:nvSpPr>
        <p:spPr/>
        <p:txBody>
          <a:bodyPr/>
          <a:lstStyle/>
          <a:p>
            <a:fld id="{4C91D622-28E2-4C07-8E71-B2404B137EC6}" type="slidenum">
              <a:rPr lang="en-US" smtClean="0"/>
              <a:t>38</a:t>
            </a:fld>
            <a:endParaRPr lang="en-US"/>
          </a:p>
        </p:txBody>
      </p:sp>
    </p:spTree>
    <p:extLst>
      <p:ext uri="{BB962C8B-B14F-4D97-AF65-F5344CB8AC3E}">
        <p14:creationId xmlns:p14="http://schemas.microsoft.com/office/powerpoint/2010/main" val="2947221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4C91D622-28E2-4C07-8E71-B2404B137EC6}" type="slidenum">
              <a:rPr lang="en-US" smtClean="0"/>
              <a:t>39</a:t>
            </a:fld>
            <a:endParaRPr lang="en-US"/>
          </a:p>
        </p:txBody>
      </p:sp>
    </p:spTree>
    <p:extLst>
      <p:ext uri="{BB962C8B-B14F-4D97-AF65-F5344CB8AC3E}">
        <p14:creationId xmlns:p14="http://schemas.microsoft.com/office/powerpoint/2010/main" val="3714881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Changes available in parallel for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40</a:t>
            </a:fld>
            <a:endParaRPr lang="en-US"/>
          </a:p>
        </p:txBody>
      </p:sp>
    </p:spTree>
    <p:extLst>
      <p:ext uri="{BB962C8B-B14F-4D97-AF65-F5344CB8AC3E}">
        <p14:creationId xmlns:p14="http://schemas.microsoft.com/office/powerpoint/2010/main" val="575179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4C91D622-28E2-4C07-8E71-B2404B137EC6}" type="slidenum">
              <a:rPr lang="en-US" smtClean="0"/>
              <a:t>41</a:t>
            </a:fld>
            <a:endParaRPr lang="en-US"/>
          </a:p>
        </p:txBody>
      </p:sp>
    </p:spTree>
    <p:extLst>
      <p:ext uri="{BB962C8B-B14F-4D97-AF65-F5344CB8AC3E}">
        <p14:creationId xmlns:p14="http://schemas.microsoft.com/office/powerpoint/2010/main" val="2202441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currently supported by:</a:t>
            </a:r>
          </a:p>
          <a:p>
            <a:endParaRPr lang="en-US" dirty="0"/>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supported by the Table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Drivers are available for: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42</a:t>
            </a:fld>
            <a:endParaRPr lang="en-US"/>
          </a:p>
        </p:txBody>
      </p:sp>
    </p:spTree>
    <p:extLst>
      <p:ext uri="{BB962C8B-B14F-4D97-AF65-F5344CB8AC3E}">
        <p14:creationId xmlns:p14="http://schemas.microsoft.com/office/powerpoint/2010/main" val="3566867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Change feed functionality is surfaced as change stream in MongoDB API and Query with predicate in Cassandra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Native Apache Cassandra provides change data capture (CDC), a mechanism to flag specific tables for archival as well as rejecting writes to those tables once a configurable size-on-disk for the CDC log is reached.  The change feed feature in Azure Cosmos DB API for Cassandra enhances the ability to query the changes with predicate via CQL.</a:t>
            </a:r>
          </a:p>
        </p:txBody>
      </p:sp>
      <p:sp>
        <p:nvSpPr>
          <p:cNvPr id="4" name="Slide Number Placeholder 3"/>
          <p:cNvSpPr>
            <a:spLocks noGrp="1"/>
          </p:cNvSpPr>
          <p:nvPr>
            <p:ph type="sldNum" sz="quarter" idx="5"/>
          </p:nvPr>
        </p:nvSpPr>
        <p:spPr/>
        <p:txBody>
          <a:bodyPr/>
          <a:lstStyle/>
          <a:p>
            <a:fld id="{4C91D622-28E2-4C07-8E71-B2404B137EC6}" type="slidenum">
              <a:rPr lang="en-US" smtClean="0"/>
              <a:t>43</a:t>
            </a:fld>
            <a:endParaRPr lang="en-US"/>
          </a:p>
        </p:txBody>
      </p:sp>
    </p:spTree>
    <p:extLst>
      <p:ext uri="{BB962C8B-B14F-4D97-AF65-F5344CB8AC3E}">
        <p14:creationId xmlns:p14="http://schemas.microsoft.com/office/powerpoint/2010/main" val="4016488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most recent change for a given item is included in the change feed.  When processing changes, you will read the latest available item version.  If there are multiple updates to the same item in a short period of time, it is possible to missing processing intermediate updates.  If you would like to track updates and be able to replay past updates to an item, we recommend modeling these updates as a series of writes instead.</a:t>
            </a:r>
          </a:p>
        </p:txBody>
      </p:sp>
      <p:sp>
        <p:nvSpPr>
          <p:cNvPr id="4" name="Slide Number Placeholder 3"/>
          <p:cNvSpPr>
            <a:spLocks noGrp="1"/>
          </p:cNvSpPr>
          <p:nvPr>
            <p:ph type="sldNum" sz="quarter" idx="5"/>
          </p:nvPr>
        </p:nvSpPr>
        <p:spPr/>
        <p:txBody>
          <a:bodyPr/>
          <a:lstStyle/>
          <a:p>
            <a:fld id="{4C91D622-28E2-4C07-8E71-B2404B137EC6}" type="slidenum">
              <a:rPr lang="en-US" smtClean="0"/>
              <a:t>44</a:t>
            </a:fld>
            <a:endParaRPr lang="en-US"/>
          </a:p>
        </p:txBody>
      </p:sp>
    </p:spTree>
    <p:extLst>
      <p:ext uri="{BB962C8B-B14F-4D97-AF65-F5344CB8AC3E}">
        <p14:creationId xmlns:p14="http://schemas.microsoft.com/office/powerpoint/2010/main" val="1477932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Guaranteed order</a:t>
            </a:r>
          </a:p>
        </p:txBody>
      </p:sp>
      <p:sp>
        <p:nvSpPr>
          <p:cNvPr id="4" name="Slide Number Placeholder 3"/>
          <p:cNvSpPr>
            <a:spLocks noGrp="1"/>
          </p:cNvSpPr>
          <p:nvPr>
            <p:ph type="sldNum" sz="quarter" idx="5"/>
          </p:nvPr>
        </p:nvSpPr>
        <p:spPr/>
        <p:txBody>
          <a:bodyPr/>
          <a:lstStyle/>
          <a:p>
            <a:fld id="{4C91D622-28E2-4C07-8E71-B2404B137EC6}" type="slidenum">
              <a:rPr lang="en-US" smtClean="0"/>
              <a:t>45</a:t>
            </a:fld>
            <a:endParaRPr lang="en-US"/>
          </a:p>
        </p:txBody>
      </p:sp>
    </p:spTree>
    <p:extLst>
      <p:ext uri="{BB962C8B-B14F-4D97-AF65-F5344CB8AC3E}">
        <p14:creationId xmlns:p14="http://schemas.microsoft.com/office/powerpoint/2010/main" val="149926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guaranteed order in the change feed within a partition key but not across partition key values.  You should select a partition key that gives you a meaningful order guarantee.</a:t>
            </a:r>
          </a:p>
          <a:p>
            <a:endParaRPr lang="en-US" dirty="0"/>
          </a:p>
          <a:p>
            <a:r>
              <a:rPr lang="en-US" dirty="0"/>
              <a:t>For example, consider a retail application using the event sourcing design pattern.  In this application, different user actions are each “events” which are modeled as writes to Azure Cosmos DB.  Imagine if some example events occurred in the following sequence:</a:t>
            </a:r>
          </a:p>
          <a:p>
            <a:endParaRPr lang="en-US" dirty="0"/>
          </a:p>
          <a:p>
            <a:pPr marL="228600" indent="-228600">
              <a:buAutoNum type="arabicPeriod"/>
            </a:pPr>
            <a:r>
              <a:rPr lang="en-US" dirty="0"/>
              <a:t>Customer adds Item A to their shopping cart</a:t>
            </a:r>
          </a:p>
          <a:p>
            <a:pPr marL="228600" indent="-228600">
              <a:buAutoNum type="arabicPeriod"/>
            </a:pPr>
            <a:r>
              <a:rPr lang="en-US" dirty="0"/>
              <a:t>Customer adds Item B to their shopping cart</a:t>
            </a:r>
          </a:p>
          <a:p>
            <a:pPr marL="228600" indent="-228600">
              <a:buAutoNum type="arabicPeriod"/>
            </a:pPr>
            <a:r>
              <a:rPr lang="en-US" dirty="0"/>
              <a:t>Customer removes Item A from their shopping cart</a:t>
            </a:r>
          </a:p>
          <a:p>
            <a:pPr marL="228600" indent="-228600">
              <a:buAutoNum type="arabicPeriod"/>
            </a:pPr>
            <a:r>
              <a:rPr lang="en-US" dirty="0"/>
              <a:t>Customer checks out and shopping cart contents are shipped</a:t>
            </a:r>
          </a:p>
          <a:p>
            <a:pPr marL="228600" indent="-228600">
              <a:buAutoNum type="arabicPeriod"/>
            </a:pPr>
            <a:endParaRPr lang="en-US" dirty="0"/>
          </a:p>
          <a:p>
            <a:pPr marL="0" indent="0">
              <a:buNone/>
            </a:pPr>
            <a:r>
              <a:rPr lang="en-US" dirty="0"/>
              <a:t>A materialized view of current shopping caret contents is maintained for each customer.  This application must ensure that these events are processed in the order in which they occur.  If, for example, the cart checkout were to be processed before Item A’s removal, it is likely that the customer would have Item A shipped, as opposed to the desired Item B.  In order to guarantee that these four events are processed in order of their occurrence, they should fail within the same partition key value.  If you select </a:t>
            </a:r>
            <a:r>
              <a:rPr lang="en-US" b="1" dirty="0"/>
              <a:t>username</a:t>
            </a:r>
            <a:r>
              <a:rPr lang="en-US" b="0" dirty="0"/>
              <a:t> (each customer has a unique username) as the partition key, you can guarantee that these events show up in the change feed in the same order in which they are written to Azure Cosmos DB.</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46</a:t>
            </a:fld>
            <a:endParaRPr lang="en-US"/>
          </a:p>
        </p:txBody>
      </p:sp>
    </p:spTree>
    <p:extLst>
      <p:ext uri="{BB962C8B-B14F-4D97-AF65-F5344CB8AC3E}">
        <p14:creationId xmlns:p14="http://schemas.microsoft.com/office/powerpoint/2010/main" val="2315341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Deletes</a:t>
            </a:r>
          </a:p>
        </p:txBody>
      </p:sp>
      <p:sp>
        <p:nvSpPr>
          <p:cNvPr id="4" name="Slide Number Placeholder 3"/>
          <p:cNvSpPr>
            <a:spLocks noGrp="1"/>
          </p:cNvSpPr>
          <p:nvPr>
            <p:ph type="sldNum" sz="quarter" idx="5"/>
          </p:nvPr>
        </p:nvSpPr>
        <p:spPr/>
        <p:txBody>
          <a:bodyPr/>
          <a:lstStyle/>
          <a:p>
            <a:fld id="{4C91D622-28E2-4C07-8E71-B2404B137EC6}" type="slidenum">
              <a:rPr lang="en-US" smtClean="0"/>
              <a:t>47</a:t>
            </a:fld>
            <a:endParaRPr lang="en-US"/>
          </a:p>
        </p:txBody>
      </p:sp>
    </p:spTree>
    <p:extLst>
      <p:ext uri="{BB962C8B-B14F-4D97-AF65-F5344CB8AC3E}">
        <p14:creationId xmlns:p14="http://schemas.microsoft.com/office/powerpoint/2010/main" val="235666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426105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does not capture deletes.  If you delete an item from your container, it is also removed from the change feed.  The most common method of handling this is adding a soft marker on the items that are being deleted.  You can add a property called “deleted” and set it to “true” at the time of deletion.  This document update will show up in the change feed.  You can set a TTL on this item so that it can be automatically deleted </a:t>
            </a:r>
            <a:r>
              <a:rPr lang="en-US" dirty="0" err="1"/>
              <a:t>leter</a:t>
            </a:r>
            <a:r>
              <a:rPr lang="en-US" dirty="0"/>
              <a:t>.</a:t>
            </a:r>
          </a:p>
        </p:txBody>
      </p:sp>
      <p:sp>
        <p:nvSpPr>
          <p:cNvPr id="4" name="Slide Number Placeholder 3"/>
          <p:cNvSpPr>
            <a:spLocks noGrp="1"/>
          </p:cNvSpPr>
          <p:nvPr>
            <p:ph type="sldNum" sz="quarter" idx="5"/>
          </p:nvPr>
        </p:nvSpPr>
        <p:spPr/>
        <p:txBody>
          <a:bodyPr/>
          <a:lstStyle/>
          <a:p>
            <a:fld id="{4C91D622-28E2-4C07-8E71-B2404B137EC6}" type="slidenum">
              <a:rPr lang="en-US" smtClean="0"/>
              <a:t>48</a:t>
            </a:fld>
            <a:endParaRPr lang="en-US"/>
          </a:p>
        </p:txBody>
      </p:sp>
    </p:spTree>
    <p:extLst>
      <p:ext uri="{BB962C8B-B14F-4D97-AF65-F5344CB8AC3E}">
        <p14:creationId xmlns:p14="http://schemas.microsoft.com/office/powerpoint/2010/main" val="2112588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read from the change feed directly with the SDK; but let’s look at the change feed processor</a:t>
            </a:r>
          </a:p>
          <a:p>
            <a:endParaRPr lang="en-US" dirty="0"/>
          </a:p>
          <a:p>
            <a:r>
              <a:rPr lang="en-US" dirty="0"/>
              <a:t>The change feed processor simplifies the process of reading the change feed and distribute the event processing across multiple consumers effectively.</a:t>
            </a:r>
          </a:p>
          <a:p>
            <a:endParaRPr lang="en-US" dirty="0"/>
          </a:p>
          <a:p>
            <a:r>
              <a:rPr lang="en-US" dirty="0"/>
              <a:t>The main benefit of the change feed processor library is its fault-tolerant behavior that assures an “at-least-once” delivery of all the events in the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49</a:t>
            </a:fld>
            <a:endParaRPr lang="en-US"/>
          </a:p>
        </p:txBody>
      </p:sp>
    </p:spTree>
    <p:extLst>
      <p:ext uri="{BB962C8B-B14F-4D97-AF65-F5344CB8AC3E}">
        <p14:creationId xmlns:p14="http://schemas.microsoft.com/office/powerpoint/2010/main" val="1740142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components of implementing the change feed processor:</a:t>
            </a:r>
          </a:p>
          <a:p>
            <a:endParaRPr lang="en-US" dirty="0"/>
          </a:p>
          <a:p>
            <a:r>
              <a:rPr lang="en-US" dirty="0"/>
              <a:t>1. </a:t>
            </a:r>
            <a:r>
              <a:rPr lang="en-US" b="1" dirty="0"/>
              <a:t>The monitored container</a:t>
            </a:r>
            <a:r>
              <a:rPr lang="en-US" b="0" dirty="0"/>
              <a:t>: The monitored container has the data from which the change feed is generated.  Any inserts and updates to the monitored container are reflected in the change feed of the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50</a:t>
            </a:fld>
            <a:endParaRPr lang="en-US"/>
          </a:p>
        </p:txBody>
      </p:sp>
    </p:spTree>
    <p:extLst>
      <p:ext uri="{BB962C8B-B14F-4D97-AF65-F5344CB8AC3E}">
        <p14:creationId xmlns:p14="http://schemas.microsoft.com/office/powerpoint/2010/main" val="445355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lease container</a:t>
            </a:r>
            <a:r>
              <a:rPr lang="en-US" b="0" dirty="0"/>
              <a:t>: The lease container acts as a state storage and coordinates processing the change feed across multiple workers.  The lease container can be stored in the same account as the monitored container or in a separate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51</a:t>
            </a:fld>
            <a:endParaRPr lang="en-US"/>
          </a:p>
        </p:txBody>
      </p:sp>
    </p:spTree>
    <p:extLst>
      <p:ext uri="{BB962C8B-B14F-4D97-AF65-F5344CB8AC3E}">
        <p14:creationId xmlns:p14="http://schemas.microsoft.com/office/powerpoint/2010/main" val="3951495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host</a:t>
            </a:r>
            <a:r>
              <a:rPr lang="en-US" b="0" dirty="0"/>
              <a:t>: A host in an application instance that uses the change feed processor to listen for changes.  Multiple instances with the same lease configuration can run in parallel, but each instance should have a different </a:t>
            </a:r>
            <a:r>
              <a:rPr lang="en-US" b="1" dirty="0"/>
              <a:t>instance name</a:t>
            </a:r>
            <a:r>
              <a:rPr lang="en-US" b="0" dirty="0"/>
              <a: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52</a:t>
            </a:fld>
            <a:endParaRPr lang="en-US"/>
          </a:p>
        </p:txBody>
      </p:sp>
    </p:spTree>
    <p:extLst>
      <p:ext uri="{BB962C8B-B14F-4D97-AF65-F5344CB8AC3E}">
        <p14:creationId xmlns:p14="http://schemas.microsoft.com/office/powerpoint/2010/main" val="390241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delegate</a:t>
            </a:r>
            <a:r>
              <a:rPr lang="en-US" b="0" dirty="0"/>
              <a:t>: The delegate is the code that defines what you, the developer, what to do with each batch of changes that the change feed processor reads.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53</a:t>
            </a:fld>
            <a:endParaRPr lang="en-US"/>
          </a:p>
        </p:txBody>
      </p:sp>
    </p:spTree>
    <p:extLst>
      <p:ext uri="{BB962C8B-B14F-4D97-AF65-F5344CB8AC3E}">
        <p14:creationId xmlns:p14="http://schemas.microsoft.com/office/powerpoint/2010/main" val="2721298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further understand how these four elements of change feed processor work together, let's look at an example in the following diagram. The monitored container stores documents and uses 'City' as the partition key. We see that the partition key values are distributed in ranges that contain items. There are two host instances and the change feed processor is assigning different ranges of partition key values to each instance to maximize compute distribution. Each range is being read in parallel and its progress is maintained separately from other ranges in the lease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54</a:t>
            </a:fld>
            <a:endParaRPr lang="en-US"/>
          </a:p>
        </p:txBody>
      </p:sp>
    </p:spTree>
    <p:extLst>
      <p:ext uri="{BB962C8B-B14F-4D97-AF65-F5344CB8AC3E}">
        <p14:creationId xmlns:p14="http://schemas.microsoft.com/office/powerpoint/2010/main" val="4128706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life cycle of a host instance is:</a:t>
            </a:r>
          </a:p>
          <a:p>
            <a:endParaRPr lang="en-US" dirty="0"/>
          </a:p>
          <a:p>
            <a:pPr marL="228600" indent="-228600">
              <a:buAutoNum type="arabicPeriod"/>
            </a:pPr>
            <a:r>
              <a:rPr lang="en-US" i="1" dirty="0"/>
              <a:t>&lt;CLICK&gt; </a:t>
            </a:r>
            <a:r>
              <a:rPr lang="en-US" dirty="0"/>
              <a:t>Read the change feed.</a:t>
            </a:r>
          </a:p>
          <a:p>
            <a:pPr marL="228600" indent="-228600">
              <a:buAutoNum type="arabicPeriod"/>
            </a:pPr>
            <a:r>
              <a:rPr lang="en-US" i="1" dirty="0"/>
              <a:t>&lt;CLICK&gt; </a:t>
            </a:r>
            <a:r>
              <a:rPr lang="en-US" dirty="0"/>
              <a:t>If there are no changes, </a:t>
            </a:r>
            <a:r>
              <a:rPr lang="en-US" i="1" dirty="0"/>
              <a:t>&lt;CLICK&gt;</a:t>
            </a:r>
            <a:r>
              <a:rPr lang="en-US" i="0" dirty="0"/>
              <a:t> </a:t>
            </a:r>
            <a:r>
              <a:rPr lang="en-US" dirty="0"/>
              <a:t>sleep for a predefined amount of time and go to #1</a:t>
            </a:r>
          </a:p>
          <a:p>
            <a:pPr marL="228600" indent="-228600">
              <a:buAutoNum type="arabicPeriod"/>
            </a:pPr>
            <a:r>
              <a:rPr lang="en-US" i="1" dirty="0"/>
              <a:t>&lt;CLICK&gt;</a:t>
            </a:r>
            <a:r>
              <a:rPr lang="en-US" dirty="0"/>
              <a:t> If there are changes, send them to the </a:t>
            </a:r>
            <a:r>
              <a:rPr lang="en-US" b="1" dirty="0"/>
              <a:t>delegate</a:t>
            </a:r>
            <a:r>
              <a:rPr lang="en-US" b="0" dirty="0"/>
              <a:t>.</a:t>
            </a:r>
          </a:p>
          <a:p>
            <a:pPr marL="228600" indent="-228600">
              <a:buAutoNum type="arabicPeriod"/>
            </a:pPr>
            <a:r>
              <a:rPr lang="en-US" b="0" dirty="0"/>
              <a:t>When the delegate finished processing the changes </a:t>
            </a:r>
            <a:r>
              <a:rPr lang="en-US" b="1" dirty="0"/>
              <a:t>successfully</a:t>
            </a:r>
            <a:r>
              <a:rPr lang="en-US" b="0" dirty="0"/>
              <a:t>, </a:t>
            </a:r>
            <a:r>
              <a:rPr lang="en-US" b="0" i="1" dirty="0"/>
              <a:t>&lt;CLICK&gt; </a:t>
            </a:r>
            <a:r>
              <a:rPr lang="en-US" b="0" dirty="0"/>
              <a:t>update the lease store with the latest processed point in time and </a:t>
            </a:r>
            <a:r>
              <a:rPr lang="en-US" b="0" i="1" dirty="0"/>
              <a:t>&lt;CLICK&gt;</a:t>
            </a:r>
            <a:r>
              <a:rPr lang="en-US" b="0" dirty="0"/>
              <a:t> go to #1.</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55</a:t>
            </a:fld>
            <a:endParaRPr lang="en-US"/>
          </a:p>
        </p:txBody>
      </p:sp>
    </p:spTree>
    <p:extLst>
      <p:ext uri="{BB962C8B-B14F-4D97-AF65-F5344CB8AC3E}">
        <p14:creationId xmlns:p14="http://schemas.microsoft.com/office/powerpoint/2010/main" val="234356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change feed processor can be hosted in any platform that supports long processes or tasks:</a:t>
            </a:r>
          </a:p>
          <a:p>
            <a:endParaRPr lang="en-US" b="0" dirty="0"/>
          </a:p>
          <a:p>
            <a:pPr marL="171450" indent="-171450">
              <a:buFont typeface="Arial" panose="020B0604020202020204" pitchFamily="34" charset="0"/>
              <a:buChar char="•"/>
            </a:pPr>
            <a:r>
              <a:rPr lang="en-US" b="0" dirty="0"/>
              <a:t>A continuous running Azure </a:t>
            </a:r>
            <a:r>
              <a:rPr lang="en-US" b="0" dirty="0" err="1"/>
              <a:t>WebJob</a:t>
            </a:r>
            <a:r>
              <a:rPr lang="en-US" b="0" dirty="0"/>
              <a:t>.</a:t>
            </a:r>
          </a:p>
          <a:p>
            <a:pPr marL="171450" indent="-171450">
              <a:buFont typeface="Arial" panose="020B0604020202020204" pitchFamily="34" charset="0"/>
              <a:buChar char="•"/>
            </a:pPr>
            <a:r>
              <a:rPr lang="en-US" b="0" dirty="0"/>
              <a:t>A process in an Azure Virtual Machine.</a:t>
            </a:r>
          </a:p>
          <a:p>
            <a:pPr marL="171450" indent="-171450">
              <a:buFont typeface="Arial" panose="020B0604020202020204" pitchFamily="34" charset="0"/>
              <a:buChar char="•"/>
            </a:pPr>
            <a:r>
              <a:rPr lang="en-US" b="0" dirty="0"/>
              <a:t>A background job in Azure Kubernetes Service.</a:t>
            </a:r>
          </a:p>
          <a:p>
            <a:pPr marL="171450" indent="-171450">
              <a:buFont typeface="Arial" panose="020B0604020202020204" pitchFamily="34" charset="0"/>
              <a:buChar char="•"/>
            </a:pPr>
            <a:r>
              <a:rPr lang="en-US" b="0" dirty="0"/>
              <a:t>An ASP.NET hosted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56</a:t>
            </a:fld>
            <a:endParaRPr lang="en-US"/>
          </a:p>
        </p:txBody>
      </p:sp>
    </p:spTree>
    <p:extLst>
      <p:ext uri="{BB962C8B-B14F-4D97-AF65-F5344CB8AC3E}">
        <p14:creationId xmlns:p14="http://schemas.microsoft.com/office/powerpoint/2010/main" val="1094512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provides the simplest way to connect to the change feed.  You can create small reactive Azure Functions that will be automatically triggered on each new event in your Azure Cosmos container’s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57</a:t>
            </a:fld>
            <a:endParaRPr lang="en-US"/>
          </a:p>
        </p:txBody>
      </p:sp>
    </p:spTree>
    <p:extLst>
      <p:ext uri="{BB962C8B-B14F-4D97-AF65-F5344CB8AC3E}">
        <p14:creationId xmlns:p14="http://schemas.microsoft.com/office/powerpoint/2010/main" val="3650333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35018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Events and Data</a:t>
            </a:r>
          </a:p>
        </p:txBody>
      </p:sp>
      <p:sp>
        <p:nvSpPr>
          <p:cNvPr id="4" name="Slide Number Placeholder 3"/>
          <p:cNvSpPr>
            <a:spLocks noGrp="1"/>
          </p:cNvSpPr>
          <p:nvPr>
            <p:ph type="sldNum" sz="quarter" idx="5"/>
          </p:nvPr>
        </p:nvSpPr>
        <p:spPr/>
        <p:txBody>
          <a:bodyPr/>
          <a:lstStyle/>
          <a:p>
            <a:fld id="{4C91D622-28E2-4C07-8E71-B2404B137EC6}" type="slidenum">
              <a:rPr lang="en-US" smtClean="0"/>
              <a:t>58</a:t>
            </a:fld>
            <a:endParaRPr lang="en-US"/>
          </a:p>
        </p:txBody>
      </p:sp>
    </p:spTree>
    <p:extLst>
      <p:ext uri="{BB962C8B-B14F-4D97-AF65-F5344CB8AC3E}">
        <p14:creationId xmlns:p14="http://schemas.microsoft.com/office/powerpoint/2010/main" val="3290543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Serverless applications:</a:t>
            </a:r>
            <a:r>
              <a:rPr lang="en-US" b="0" dirty="0"/>
              <a:t> Functions allow you to develop serverless applications on Microsoft Azure.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59</a:t>
            </a:fld>
            <a:endParaRPr lang="en-US"/>
          </a:p>
        </p:txBody>
      </p:sp>
    </p:spTree>
    <p:extLst>
      <p:ext uri="{BB962C8B-B14F-4D97-AF65-F5344CB8AC3E}">
        <p14:creationId xmlns:p14="http://schemas.microsoft.com/office/powerpoint/2010/main" val="3164115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a:t>
            </a:r>
            <a:r>
              <a:rPr lang="en-US" b="0" dirty="0"/>
              <a:t> Write functions using your choice of C#, Java, JavaScript, Python, and PowerShell.</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60</a:t>
            </a:fld>
            <a:endParaRPr lang="en-US"/>
          </a:p>
        </p:txBody>
      </p:sp>
    </p:spTree>
    <p:extLst>
      <p:ext uri="{BB962C8B-B14F-4D97-AF65-F5344CB8AC3E}">
        <p14:creationId xmlns:p14="http://schemas.microsoft.com/office/powerpoint/2010/main" val="1986407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Pay-per-use pricing model:</a:t>
            </a:r>
            <a:r>
              <a:rPr lang="en-US" b="0" dirty="0"/>
              <a:t> Pay only for the time spent running your code.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61</a:t>
            </a:fld>
            <a:endParaRPr lang="en-US"/>
          </a:p>
        </p:txBody>
      </p:sp>
    </p:spTree>
    <p:extLst>
      <p:ext uri="{BB962C8B-B14F-4D97-AF65-F5344CB8AC3E}">
        <p14:creationId xmlns:p14="http://schemas.microsoft.com/office/powerpoint/2010/main" val="3767003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Bring your own dependencies:</a:t>
            </a:r>
            <a:r>
              <a:rPr lang="en-US" b="0" dirty="0"/>
              <a:t> Functions support NuGet and NPM, giving you access to your favorite libraries.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62</a:t>
            </a:fld>
            <a:endParaRPr lang="en-US"/>
          </a:p>
        </p:txBody>
      </p:sp>
    </p:spTree>
    <p:extLst>
      <p:ext uri="{BB962C8B-B14F-4D97-AF65-F5344CB8AC3E}">
        <p14:creationId xmlns:p14="http://schemas.microsoft.com/office/powerpoint/2010/main" val="2946784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Integrated security:</a:t>
            </a:r>
            <a:r>
              <a:rPr lang="en-US" b="0" dirty="0"/>
              <a:t> Protect HTTP-triggered functions with </a:t>
            </a:r>
            <a:r>
              <a:rPr lang="en-US" b="0" dirty="0" err="1"/>
              <a:t>Oauth</a:t>
            </a:r>
            <a:r>
              <a:rPr lang="en-US" b="0" dirty="0"/>
              <a:t>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63</a:t>
            </a:fld>
            <a:endParaRPr lang="en-US"/>
          </a:p>
        </p:txBody>
      </p:sp>
    </p:spTree>
    <p:extLst>
      <p:ext uri="{BB962C8B-B14F-4D97-AF65-F5344CB8AC3E}">
        <p14:creationId xmlns:p14="http://schemas.microsoft.com/office/powerpoint/2010/main" val="488786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Simplified integration:</a:t>
            </a:r>
            <a:r>
              <a:rPr lang="en-US" b="0" dirty="0"/>
              <a:t> Easily integrate with Azure services and software-as-a-service (SaaS) offerings.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64</a:t>
            </a:fld>
            <a:endParaRPr lang="en-US"/>
          </a:p>
        </p:txBody>
      </p:sp>
    </p:spTree>
    <p:extLst>
      <p:ext uri="{BB962C8B-B14F-4D97-AF65-F5344CB8AC3E}">
        <p14:creationId xmlns:p14="http://schemas.microsoft.com/office/powerpoint/2010/main" val="469130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Set up continuous integration and deploy your code through GitHub, Azure DevOps Services, and other supported development tools.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65</a:t>
            </a:fld>
            <a:endParaRPr lang="en-US"/>
          </a:p>
        </p:txBody>
      </p:sp>
    </p:spTree>
    <p:extLst>
      <p:ext uri="{BB962C8B-B14F-4D97-AF65-F5344CB8AC3E}">
        <p14:creationId xmlns:p14="http://schemas.microsoft.com/office/powerpoint/2010/main" val="30637537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Stateful serverless architecture:</a:t>
            </a:r>
            <a:r>
              <a:rPr lang="en-US" b="0" dirty="0"/>
              <a:t> Orchestrate serverless applications with Durable Functions.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66</a:t>
            </a:fld>
            <a:endParaRPr lang="en-US"/>
          </a:p>
        </p:txBody>
      </p:sp>
    </p:spTree>
    <p:extLst>
      <p:ext uri="{BB962C8B-B14F-4D97-AF65-F5344CB8AC3E}">
        <p14:creationId xmlns:p14="http://schemas.microsoft.com/office/powerpoint/2010/main" val="295410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67</a:t>
            </a:fld>
            <a:endParaRPr lang="en-US"/>
          </a:p>
        </p:txBody>
      </p:sp>
    </p:spTree>
    <p:extLst>
      <p:ext uri="{BB962C8B-B14F-4D97-AF65-F5344CB8AC3E}">
        <p14:creationId xmlns:p14="http://schemas.microsoft.com/office/powerpoint/2010/main" val="3724756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143722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HTTP:</a:t>
            </a:r>
            <a:r>
              <a:rPr lang="en-US" b="0" dirty="0"/>
              <a:t> Run code based on HTTP requests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68</a:t>
            </a:fld>
            <a:endParaRPr lang="en-US"/>
          </a:p>
        </p:txBody>
      </p:sp>
    </p:spTree>
    <p:extLst>
      <p:ext uri="{BB962C8B-B14F-4D97-AF65-F5344CB8AC3E}">
        <p14:creationId xmlns:p14="http://schemas.microsoft.com/office/powerpoint/2010/main" val="37538317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Timer:</a:t>
            </a:r>
            <a:r>
              <a:rPr lang="en-US" b="0" dirty="0"/>
              <a:t> Schedule code to run at predefined times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69</a:t>
            </a:fld>
            <a:endParaRPr lang="en-US"/>
          </a:p>
        </p:txBody>
      </p:sp>
    </p:spTree>
    <p:extLst>
      <p:ext uri="{BB962C8B-B14F-4D97-AF65-F5344CB8AC3E}">
        <p14:creationId xmlns:p14="http://schemas.microsoft.com/office/powerpoint/2010/main" val="1556016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Blob storage:</a:t>
            </a:r>
            <a:r>
              <a:rPr lang="en-US" b="0" dirty="0"/>
              <a:t> Process new and modified Azure Storage blobs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70</a:t>
            </a:fld>
            <a:endParaRPr lang="en-US"/>
          </a:p>
        </p:txBody>
      </p:sp>
    </p:spTree>
    <p:extLst>
      <p:ext uri="{BB962C8B-B14F-4D97-AF65-F5344CB8AC3E}">
        <p14:creationId xmlns:p14="http://schemas.microsoft.com/office/powerpoint/2010/main" val="17520460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Queue storage:</a:t>
            </a:r>
            <a:r>
              <a:rPr lang="en-US" b="0" dirty="0"/>
              <a:t> Respond to Azure Storage queue message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71</a:t>
            </a:fld>
            <a:endParaRPr lang="en-US"/>
          </a:p>
        </p:txBody>
      </p:sp>
    </p:spTree>
    <p:extLst>
      <p:ext uri="{BB962C8B-B14F-4D97-AF65-F5344CB8AC3E}">
        <p14:creationId xmlns:p14="http://schemas.microsoft.com/office/powerpoint/2010/main" val="15351209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Grid:</a:t>
            </a:r>
            <a:r>
              <a:rPr lang="en-US" b="0" dirty="0"/>
              <a:t> Respond to Azure Event Grid events via subscriptions and filters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72</a:t>
            </a:fld>
            <a:endParaRPr lang="en-US"/>
          </a:p>
        </p:txBody>
      </p:sp>
    </p:spTree>
    <p:extLst>
      <p:ext uri="{BB962C8B-B14F-4D97-AF65-F5344CB8AC3E}">
        <p14:creationId xmlns:p14="http://schemas.microsoft.com/office/powerpoint/2010/main" val="13262486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Hub:</a:t>
            </a:r>
            <a:r>
              <a:rPr lang="en-US" b="0" dirty="0"/>
              <a:t> Respond to high-volumes of Azure Event Hub events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73</a:t>
            </a:fld>
            <a:endParaRPr lang="en-US"/>
          </a:p>
        </p:txBody>
      </p:sp>
    </p:spTree>
    <p:extLst>
      <p:ext uri="{BB962C8B-B14F-4D97-AF65-F5344CB8AC3E}">
        <p14:creationId xmlns:p14="http://schemas.microsoft.com/office/powerpoint/2010/main" val="3565706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Queue:</a:t>
            </a:r>
            <a:r>
              <a:rPr lang="en-US" b="0" dirty="0"/>
              <a:t> Connect to other Azure or on-premises services by responding Service Bus queue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74</a:t>
            </a:fld>
            <a:endParaRPr lang="en-US"/>
          </a:p>
        </p:txBody>
      </p:sp>
    </p:spTree>
    <p:extLst>
      <p:ext uri="{BB962C8B-B14F-4D97-AF65-F5344CB8AC3E}">
        <p14:creationId xmlns:p14="http://schemas.microsoft.com/office/powerpoint/2010/main" val="1521481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Topic:</a:t>
            </a:r>
            <a:r>
              <a:rPr lang="en-US" b="0" dirty="0"/>
              <a:t> Connect other Azure services or on-premises services by responding to Service Bus topic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75</a:t>
            </a:fld>
            <a:endParaRPr lang="en-US"/>
          </a:p>
        </p:txBody>
      </p:sp>
    </p:spTree>
    <p:extLst>
      <p:ext uri="{BB962C8B-B14F-4D97-AF65-F5344CB8AC3E}">
        <p14:creationId xmlns:p14="http://schemas.microsoft.com/office/powerpoint/2010/main" val="861689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Cosmos DB:</a:t>
            </a:r>
            <a:r>
              <a:rPr lang="en-US" b="0" dirty="0"/>
              <a:t> Process new and modified Azure Cosmos DB documents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76</a:t>
            </a:fld>
            <a:endParaRPr lang="en-US"/>
          </a:p>
        </p:txBody>
      </p:sp>
    </p:spTree>
    <p:extLst>
      <p:ext uri="{BB962C8B-B14F-4D97-AF65-F5344CB8AC3E}">
        <p14:creationId xmlns:p14="http://schemas.microsoft.com/office/powerpoint/2010/main" val="1757708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Azure Functions trigger for Cosmos DB, you can leverage the Change Feed Processor’s scaling and reliable event detection functionality without the need to maintain any worker infrastructure.  Just focus on your Azure Function’s logic without worrying about the rest of the event-sourcing pipeline.  You can even mix the Trigger with any other Azure Functions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0" dirty="0"/>
              <a:t> Currently, the Azure Functions trigger for Cosmos DB is supported for use with the Core (SQL) API only.</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77</a:t>
            </a:fld>
            <a:endParaRPr lang="en-US"/>
          </a:p>
        </p:txBody>
      </p:sp>
    </p:spTree>
    <p:extLst>
      <p:ext uri="{BB962C8B-B14F-4D97-AF65-F5344CB8AC3E}">
        <p14:creationId xmlns:p14="http://schemas.microsoft.com/office/powerpoint/2010/main" val="190897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50800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 well-suited for IoT, gaming, retail, and operational logging applications.  A common design pattern in these applications is to use changes to the data to trigger additional actions.</a:t>
            </a:r>
          </a:p>
          <a:p>
            <a:endParaRPr lang="en-US" dirty="0"/>
          </a:p>
          <a:p>
            <a:r>
              <a:rPr lang="en-US" dirty="0"/>
              <a:t>A common design pattern in these applications is to use the data to trigger additional actions.  Examples of additional actions include:</a:t>
            </a:r>
          </a:p>
          <a:p>
            <a:endParaRPr lang="en-US" dirty="0"/>
          </a:p>
          <a:p>
            <a:pPr marL="171450" indent="-171450">
              <a:buFont typeface="Arial" panose="020B0604020202020204" pitchFamily="34" charset="0"/>
              <a:buChar char="•"/>
            </a:pPr>
            <a:r>
              <a:rPr lang="en-US" dirty="0"/>
              <a:t>Triggering a notification or call to an API, when an item is inserted or updated.</a:t>
            </a:r>
          </a:p>
          <a:p>
            <a:pPr marL="171450" indent="-171450">
              <a:buFont typeface="Arial" panose="020B0604020202020204" pitchFamily="34" charset="0"/>
              <a:buChar char="•"/>
            </a:pPr>
            <a:r>
              <a:rPr lang="en-US" dirty="0"/>
              <a:t>Real-time stream processing for IoT or real-time analytics processing on operational data.</a:t>
            </a:r>
          </a:p>
          <a:p>
            <a:pPr marL="171450" indent="-171450">
              <a:buFont typeface="Arial" panose="020B0604020202020204" pitchFamily="34" charset="0"/>
              <a:buChar char="•"/>
            </a:pPr>
            <a:r>
              <a:rPr lang="en-US" dirty="0"/>
              <a:t>Data movement such as synchronizing with a cache, a search engine, a data warehouse, or cold storage.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78</a:t>
            </a:fld>
            <a:endParaRPr lang="en-US"/>
          </a:p>
        </p:txBody>
      </p:sp>
    </p:spTree>
    <p:extLst>
      <p:ext uri="{BB962C8B-B14F-4D97-AF65-F5344CB8AC3E}">
        <p14:creationId xmlns:p14="http://schemas.microsoft.com/office/powerpoint/2010/main" val="23788461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in Azure Cosmos DB enables you to build efficient and scalable solutions for each of these patterns, as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NEXT:</a:t>
            </a:r>
            <a:r>
              <a:rPr lang="en-US" b="0" dirty="0"/>
              <a:t> Event computing and notifications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79</a:t>
            </a:fld>
            <a:endParaRPr lang="en-US"/>
          </a:p>
        </p:txBody>
      </p:sp>
    </p:spTree>
    <p:extLst>
      <p:ext uri="{BB962C8B-B14F-4D97-AF65-F5344CB8AC3E}">
        <p14:creationId xmlns:p14="http://schemas.microsoft.com/office/powerpoint/2010/main" val="2928480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can simplify scenarios that need to trigger a notification or send a call to an API based on a certain event.  You can use the Change Feed Process Library to automatically poll your container for changes and call an external API each time there is a write or update.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also selectively trigger a notification or send a call to an API based on specified criteria.  For example, if you are reading from the change feed using Azure Functions, you can put logic into the function to only send a notification if a specified criteria has been met.  While the Azure Function code would execute during each write and update, the notification would only be sent if specific criteria had been met.</a:t>
            </a:r>
          </a:p>
        </p:txBody>
      </p:sp>
      <p:sp>
        <p:nvSpPr>
          <p:cNvPr id="4" name="Slide Number Placeholder 3"/>
          <p:cNvSpPr>
            <a:spLocks noGrp="1"/>
          </p:cNvSpPr>
          <p:nvPr>
            <p:ph type="sldNum" sz="quarter" idx="5"/>
          </p:nvPr>
        </p:nvSpPr>
        <p:spPr/>
        <p:txBody>
          <a:bodyPr/>
          <a:lstStyle/>
          <a:p>
            <a:fld id="{4C91D622-28E2-4C07-8E71-B2404B137EC6}" type="slidenum">
              <a:rPr lang="en-US" smtClean="0"/>
              <a:t>80</a:t>
            </a:fld>
            <a:endParaRPr lang="en-US"/>
          </a:p>
        </p:txBody>
      </p:sp>
    </p:spTree>
    <p:extLst>
      <p:ext uri="{BB962C8B-B14F-4D97-AF65-F5344CB8AC3E}">
        <p14:creationId xmlns:p14="http://schemas.microsoft.com/office/powerpoint/2010/main" val="3194883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Azure Cosmos DB change feed can be used for real-time stream processing for IoT or real-time analytics processing on operational data.  For example, you might receive and store event data from devices, sensors, infrastructure and applications, and process these events in real time, using Spark.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&lt;CLICK&gt;</a:t>
            </a:r>
            <a:r>
              <a:rPr lang="en-US" b="0" dirty="0"/>
              <a:t> </a:t>
            </a:r>
            <a:r>
              <a:rPr lang="en-US" dirty="0"/>
              <a:t>Here we can see how you can implement a lambda architecture using the Azure Cosmos DB via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many cases, stream processing implementations first receive a high volume of incoming data into a temporary message queue such as Azure Event Hub or Apache Kafka.  The change feed is a great alternative due to Azure Cosmos DB’s ability to support a sustained high rate of data ingestion with guaranteed low read and write latency.  The advantages of the Azure Cosmos DB change feed over a message queue include: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Data persistence</a:t>
            </a:r>
          </a:p>
          <a:p>
            <a:pPr marL="171450" indent="-171450">
              <a:buFont typeface="Arial" panose="020B0604020202020204" pitchFamily="34" charset="0"/>
              <a:buChar char="•"/>
            </a:pPr>
            <a:r>
              <a:rPr lang="en-US" dirty="0"/>
              <a:t>Querying ability</a:t>
            </a:r>
          </a:p>
          <a:p>
            <a:pPr marL="171450" indent="-171450">
              <a:buFont typeface="Arial" panose="020B0604020202020204" pitchFamily="34" charset="0"/>
              <a:buChar char="•"/>
            </a:pPr>
            <a:r>
              <a:rPr lang="en-US" dirty="0"/>
              <a:t>High availability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81</a:t>
            </a:fld>
            <a:endParaRPr lang="en-US"/>
          </a:p>
        </p:txBody>
      </p:sp>
    </p:spTree>
    <p:extLst>
      <p:ext uri="{BB962C8B-B14F-4D97-AF65-F5344CB8AC3E}">
        <p14:creationId xmlns:p14="http://schemas.microsoft.com/office/powerpoint/2010/main" val="36290830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can also read from the change feed for real-time data movement.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the change feed helps you perform the following tasks efficiently: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Update a cache, search index, or data warehouse with data stored in Azure Cosmos DB</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Perform zero down-time migrations to another Azur Cosmos account or another Azure Cosmos container with a different logical partition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Implement an application-level data tiering and archival.  For example, you can store “hot data” in Azure Cosmos DB and age out “cold data” to other storage systems such as Azure Blob Storage.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you have to </a:t>
            </a:r>
            <a:r>
              <a:rPr lang="en-US" dirty="0" err="1"/>
              <a:t>denormalize</a:t>
            </a:r>
            <a:r>
              <a:rPr lang="en-US" dirty="0"/>
              <a:t> data across partitions and containers, you can read from your container’s change feed as a source for this data replication.  Real-time data replication with the change feed can only guarantee eventual consistency.  You can monitor how far the Change Feed Processor lags behind in processing changes in your Cosmos container.</a:t>
            </a:r>
          </a:p>
        </p:txBody>
      </p:sp>
      <p:sp>
        <p:nvSpPr>
          <p:cNvPr id="4" name="Slide Number Placeholder 3"/>
          <p:cNvSpPr>
            <a:spLocks noGrp="1"/>
          </p:cNvSpPr>
          <p:nvPr>
            <p:ph type="sldNum" sz="quarter" idx="5"/>
          </p:nvPr>
        </p:nvSpPr>
        <p:spPr/>
        <p:txBody>
          <a:bodyPr/>
          <a:lstStyle/>
          <a:p>
            <a:fld id="{4C91D622-28E2-4C07-8E71-B2404B137EC6}" type="slidenum">
              <a:rPr lang="en-US" smtClean="0"/>
              <a:t>82</a:t>
            </a:fld>
            <a:endParaRPr lang="en-US"/>
          </a:p>
        </p:txBody>
      </p:sp>
    </p:spTree>
    <p:extLst>
      <p:ext uri="{BB962C8B-B14F-4D97-AF65-F5344CB8AC3E}">
        <p14:creationId xmlns:p14="http://schemas.microsoft.com/office/powerpoint/2010/main" val="2429227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event sourcing pattern involves using an append-only store to record the full series of actions on that data.  Azure Cosmos DB’s change feed is a great choice as a central store in event sourcing architectures where all data ingestion is modeled as writes (no updates or deletes).  In this case, each write to Azure Cosmos DB is an “event” and you will have a full record of past events in the change feed.  Typical uses of events published by the central event store are for maintaining materialized views or for integration with external services.  Because there is no time limit for retention in the change feed, you can replay all past events by reading from the beginning of your Cosmos container’s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Cosmos DB is a great central append-only persisted data store in the event sourcing pattern because of its strengths in horizontal scalability and high availability.  In addition, the Change Feed Processor Library offers an “at least once” guarantee, ensuring that you will not miss processing any events.</a:t>
            </a:r>
          </a:p>
        </p:txBody>
      </p:sp>
      <p:sp>
        <p:nvSpPr>
          <p:cNvPr id="4" name="Slide Number Placeholder 3"/>
          <p:cNvSpPr>
            <a:spLocks noGrp="1"/>
          </p:cNvSpPr>
          <p:nvPr>
            <p:ph type="sldNum" sz="quarter" idx="5"/>
          </p:nvPr>
        </p:nvSpPr>
        <p:spPr/>
        <p:txBody>
          <a:bodyPr/>
          <a:lstStyle/>
          <a:p>
            <a:fld id="{4C91D622-28E2-4C07-8E71-B2404B137EC6}" type="slidenum">
              <a:rPr lang="en-US" smtClean="0"/>
              <a:t>83</a:t>
            </a:fld>
            <a:endParaRPr lang="en-US"/>
          </a:p>
        </p:txBody>
      </p:sp>
    </p:spTree>
    <p:extLst>
      <p:ext uri="{BB962C8B-B14F-4D97-AF65-F5344CB8AC3E}">
        <p14:creationId xmlns:p14="http://schemas.microsoft.com/office/powerpoint/2010/main" val="25673002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globally distributed, massively scalable, multi-model database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90</a:t>
            </a:fld>
            <a:endParaRPr lang="en-US"/>
          </a:p>
        </p:txBody>
      </p:sp>
    </p:spTree>
    <p:extLst>
      <p:ext uri="{BB962C8B-B14F-4D97-AF65-F5344CB8AC3E}">
        <p14:creationId xmlns:p14="http://schemas.microsoft.com/office/powerpoint/2010/main" val="2231318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the unsung hero of Azure Cosmos:</a:t>
            </a:r>
          </a:p>
          <a:p>
            <a:pPr marL="171450" indent="-171450">
              <a:buFont typeface="Arial" panose="020B0604020202020204" pitchFamily="34" charset="0"/>
              <a:buChar char="•"/>
            </a:pPr>
            <a:r>
              <a:rPr lang="en-US" dirty="0"/>
              <a:t>Enabled by default</a:t>
            </a:r>
          </a:p>
          <a:p>
            <a:pPr marL="171450" indent="-171450">
              <a:buFont typeface="Arial" panose="020B0604020202020204" pitchFamily="34" charset="0"/>
              <a:buChar char="•"/>
            </a:pPr>
            <a:r>
              <a:rPr lang="en-US" dirty="0"/>
              <a:t>Includes insert and update operations</a:t>
            </a:r>
          </a:p>
          <a:p>
            <a:pPr marL="171450" indent="-171450">
              <a:buFont typeface="Arial" panose="020B0604020202020204" pitchFamily="34" charset="0"/>
              <a:buChar char="•"/>
            </a:pPr>
            <a:r>
              <a:rPr lang="en-US" dirty="0"/>
              <a:t>Sorted by order of modification</a:t>
            </a:r>
          </a:p>
          <a:p>
            <a:pPr marL="171450" indent="-171450">
              <a:buFont typeface="Arial" panose="020B0604020202020204" pitchFamily="34" charset="0"/>
              <a:buChar char="•"/>
            </a:pPr>
            <a:r>
              <a:rPr lang="en-US" dirty="0"/>
              <a:t>Synchronized from any point-in-time</a:t>
            </a:r>
          </a:p>
          <a:p>
            <a:pPr marL="171450" indent="-171450">
              <a:buFont typeface="Arial" panose="020B0604020202020204" pitchFamily="34" charset="0"/>
              <a:buChar char="•"/>
            </a:pPr>
            <a:r>
              <a:rPr lang="en-US" dirty="0"/>
              <a:t>Changes available in parallel for logical partitions</a:t>
            </a:r>
          </a:p>
          <a:p>
            <a:pPr marL="171450" indent="-171450">
              <a:buFont typeface="Arial" panose="020B0604020202020204" pitchFamily="34" charset="0"/>
              <a:buChar char="•"/>
            </a:pPr>
            <a:r>
              <a:rPr lang="en-US" dirty="0"/>
              <a:t>Applications can request multiple change feeds</a:t>
            </a:r>
          </a:p>
        </p:txBody>
      </p:sp>
      <p:sp>
        <p:nvSpPr>
          <p:cNvPr id="4" name="Slide Number Placeholder 3"/>
          <p:cNvSpPr>
            <a:spLocks noGrp="1"/>
          </p:cNvSpPr>
          <p:nvPr>
            <p:ph type="sldNum" sz="quarter" idx="5"/>
          </p:nvPr>
        </p:nvSpPr>
        <p:spPr/>
        <p:txBody>
          <a:bodyPr/>
          <a:lstStyle/>
          <a:p>
            <a:fld id="{4C91D622-28E2-4C07-8E71-B2404B137EC6}" type="slidenum">
              <a:rPr lang="en-US" smtClean="0"/>
              <a:t>91</a:t>
            </a:fld>
            <a:endParaRPr lang="en-US"/>
          </a:p>
        </p:txBody>
      </p:sp>
    </p:spTree>
    <p:extLst>
      <p:ext uri="{BB962C8B-B14F-4D97-AF65-F5344CB8AC3E}">
        <p14:creationId xmlns:p14="http://schemas.microsoft.com/office/powerpoint/2010/main" val="23352290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APIs:</a:t>
            </a:r>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 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Supported Client SDKs:</a:t>
            </a:r>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p:txBody>
      </p:sp>
      <p:sp>
        <p:nvSpPr>
          <p:cNvPr id="4" name="Slide Number Placeholder 3"/>
          <p:cNvSpPr>
            <a:spLocks noGrp="1"/>
          </p:cNvSpPr>
          <p:nvPr>
            <p:ph type="sldNum" sz="quarter" idx="5"/>
          </p:nvPr>
        </p:nvSpPr>
        <p:spPr/>
        <p:txBody>
          <a:bodyPr/>
          <a:lstStyle/>
          <a:p>
            <a:fld id="{4C91D622-28E2-4C07-8E71-B2404B137EC6}" type="slidenum">
              <a:rPr lang="en-US" smtClean="0"/>
              <a:t>92</a:t>
            </a:fld>
            <a:endParaRPr lang="en-US"/>
          </a:p>
        </p:txBody>
      </p:sp>
    </p:spTree>
    <p:extLst>
      <p:ext uri="{BB962C8B-B14F-4D97-AF65-F5344CB8AC3E}">
        <p14:creationId xmlns:p14="http://schemas.microsoft.com/office/powerpoint/2010/main" val="14324814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93</a:t>
            </a:fld>
            <a:endParaRPr lang="en-US"/>
          </a:p>
        </p:txBody>
      </p:sp>
    </p:spTree>
    <p:extLst>
      <p:ext uri="{BB962C8B-B14F-4D97-AF65-F5344CB8AC3E}">
        <p14:creationId xmlns:p14="http://schemas.microsoft.com/office/powerpoint/2010/main" val="845676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66387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SDK (Azure </a:t>
            </a:r>
            <a:r>
              <a:rPr lang="en-US" dirty="0" err="1"/>
              <a:t>WebJobs</a:t>
            </a:r>
            <a:r>
              <a:rPr lang="en-US" dirty="0"/>
              <a:t>, Azure Virtual Machine, Azure Kubernetes Service, ASP.NET Hosted Service)</a:t>
            </a:r>
          </a:p>
          <a:p>
            <a:pPr marL="171450" indent="-171450">
              <a:buFont typeface="Arial" panose="020B0604020202020204" pitchFamily="34" charset="0"/>
              <a:buChar char="•"/>
            </a:pPr>
            <a:r>
              <a:rPr lang="en-US" dirty="0"/>
              <a:t>Change Feed Processor</a:t>
            </a:r>
          </a:p>
          <a:p>
            <a:pPr marL="171450" indent="-171450">
              <a:buFont typeface="Arial" panose="020B0604020202020204" pitchFamily="34" charset="0"/>
              <a:buChar char="•"/>
            </a:pPr>
            <a:r>
              <a:rPr lang="en-US" dirty="0"/>
              <a:t>Azure Functions – Only Core (SQL) API only</a:t>
            </a:r>
          </a:p>
        </p:txBody>
      </p:sp>
      <p:sp>
        <p:nvSpPr>
          <p:cNvPr id="4" name="Slide Number Placeholder 3"/>
          <p:cNvSpPr>
            <a:spLocks noGrp="1"/>
          </p:cNvSpPr>
          <p:nvPr>
            <p:ph type="sldNum" sz="quarter" idx="5"/>
          </p:nvPr>
        </p:nvSpPr>
        <p:spPr/>
        <p:txBody>
          <a:bodyPr/>
          <a:lstStyle/>
          <a:p>
            <a:fld id="{4C91D622-28E2-4C07-8E71-B2404B137EC6}" type="slidenum">
              <a:rPr lang="en-US" smtClean="0"/>
              <a:t>94</a:t>
            </a:fld>
            <a:endParaRPr lang="en-US"/>
          </a:p>
        </p:txBody>
      </p:sp>
    </p:spTree>
    <p:extLst>
      <p:ext uri="{BB962C8B-B14F-4D97-AF65-F5344CB8AC3E}">
        <p14:creationId xmlns:p14="http://schemas.microsoft.com/office/powerpoint/2010/main" val="40620841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patterns:</a:t>
            </a:r>
          </a:p>
          <a:p>
            <a:pPr marL="171450" indent="-171450">
              <a:buFont typeface="Arial" panose="020B0604020202020204" pitchFamily="34" charset="0"/>
              <a:buChar char="•"/>
            </a:pPr>
            <a:r>
              <a:rPr lang="en-US" dirty="0"/>
              <a:t>Event computing and notifications</a:t>
            </a:r>
          </a:p>
          <a:p>
            <a:pPr marL="171450" indent="-171450">
              <a:buFont typeface="Arial" panose="020B0604020202020204" pitchFamily="34" charset="0"/>
              <a:buChar char="•"/>
            </a:pPr>
            <a:r>
              <a:rPr lang="en-US" dirty="0"/>
              <a:t>Real-time stream processing</a:t>
            </a:r>
          </a:p>
          <a:p>
            <a:pPr marL="171450" indent="-171450">
              <a:buFont typeface="Arial" panose="020B0604020202020204" pitchFamily="34" charset="0"/>
              <a:buChar char="•"/>
            </a:pPr>
            <a:r>
              <a:rPr lang="en-US" dirty="0"/>
              <a:t>Data movement</a:t>
            </a:r>
          </a:p>
          <a:p>
            <a:pPr marL="171450" indent="-171450">
              <a:buFont typeface="Arial" panose="020B0604020202020204" pitchFamily="34" charset="0"/>
              <a:buChar char="•"/>
            </a:pPr>
            <a:r>
              <a:rPr lang="en-US" dirty="0"/>
              <a:t>Event Sourcing</a:t>
            </a:r>
          </a:p>
        </p:txBody>
      </p:sp>
      <p:sp>
        <p:nvSpPr>
          <p:cNvPr id="4" name="Slide Number Placeholder 3"/>
          <p:cNvSpPr>
            <a:spLocks noGrp="1"/>
          </p:cNvSpPr>
          <p:nvPr>
            <p:ph type="sldNum" sz="quarter" idx="5"/>
          </p:nvPr>
        </p:nvSpPr>
        <p:spPr/>
        <p:txBody>
          <a:bodyPr/>
          <a:lstStyle/>
          <a:p>
            <a:fld id="{4C91D622-28E2-4C07-8E71-B2404B137EC6}" type="slidenum">
              <a:rPr lang="en-US" smtClean="0"/>
              <a:t>95</a:t>
            </a:fld>
            <a:endParaRPr lang="en-US"/>
          </a:p>
        </p:txBody>
      </p:sp>
    </p:spTree>
    <p:extLst>
      <p:ext uri="{BB962C8B-B14F-4D97-AF65-F5344CB8AC3E}">
        <p14:creationId xmlns:p14="http://schemas.microsoft.com/office/powerpoint/2010/main" val="38549553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a:p>
            <a:pPr marL="171450" indent="-171450">
              <a:buFont typeface="Arial" panose="020B0604020202020204" pitchFamily="34" charset="0"/>
              <a:buChar char="•"/>
            </a:pPr>
            <a:r>
              <a:rPr lang="en-US" dirty="0"/>
              <a:t>Archival</a:t>
            </a:r>
          </a:p>
          <a:p>
            <a:pPr marL="171450" indent="-171450">
              <a:buFont typeface="Arial" panose="020B0604020202020204" pitchFamily="34" charset="0"/>
              <a:buChar char="•"/>
            </a:pPr>
            <a:r>
              <a:rPr lang="en-US" dirty="0"/>
              <a:t>Replicating containers</a:t>
            </a:r>
          </a:p>
          <a:p>
            <a:pPr marL="171450" indent="-171450">
              <a:buFont typeface="Arial" panose="020B0604020202020204" pitchFamily="34" charset="0"/>
              <a:buChar char="•"/>
            </a:pPr>
            <a:r>
              <a:rPr lang="en-US" dirty="0" err="1"/>
              <a:t>Denormalizing</a:t>
            </a:r>
            <a:r>
              <a:rPr lang="en-US" dirty="0"/>
              <a:t> data</a:t>
            </a:r>
          </a:p>
          <a:p>
            <a:pPr marL="171450" indent="-171450">
              <a:buFont typeface="Arial" panose="020B0604020202020204" pitchFamily="34" charset="0"/>
              <a:buChar char="•"/>
            </a:pPr>
            <a:r>
              <a:rPr lang="en-US" dirty="0"/>
              <a:t>Triggering APIs for event-driven architecture</a:t>
            </a:r>
          </a:p>
        </p:txBody>
      </p:sp>
      <p:sp>
        <p:nvSpPr>
          <p:cNvPr id="4" name="Slide Number Placeholder 3"/>
          <p:cNvSpPr>
            <a:spLocks noGrp="1"/>
          </p:cNvSpPr>
          <p:nvPr>
            <p:ph type="sldNum" sz="quarter" idx="5"/>
          </p:nvPr>
        </p:nvSpPr>
        <p:spPr/>
        <p:txBody>
          <a:bodyPr/>
          <a:lstStyle/>
          <a:p>
            <a:fld id="{4C91D622-28E2-4C07-8E71-B2404B137EC6}" type="slidenum">
              <a:rPr lang="en-US" smtClean="0"/>
              <a:t>96</a:t>
            </a:fld>
            <a:endParaRPr lang="en-US"/>
          </a:p>
        </p:txBody>
      </p:sp>
    </p:spTree>
    <p:extLst>
      <p:ext uri="{BB962C8B-B14F-4D97-AF65-F5344CB8AC3E}">
        <p14:creationId xmlns:p14="http://schemas.microsoft.com/office/powerpoint/2010/main" val="253834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3824096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06D5-5B22-4971-BF2E-505859BF4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E0814-6523-4B81-9278-457E7DBDF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52EC65A7-4D92-4FDA-B4E9-F5708EBC5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371713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F3AED8-4D4F-49E3-937D-44886321C460}"/>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03664E8C-6153-4CB6-99AA-6334FEAD68F4}"/>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1369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3FC4-ECC2-4B19-812C-73C89E905F45}"/>
              </a:ext>
            </a:extLst>
          </p:cNvPr>
          <p:cNvSpPr>
            <a:spLocks noGrp="1"/>
          </p:cNvSpPr>
          <p:nvPr>
            <p:ph type="ctrTitle"/>
          </p:nvPr>
        </p:nvSpPr>
        <p:spPr>
          <a:xfrm>
            <a:off x="276225" y="895350"/>
            <a:ext cx="5591175" cy="2614613"/>
          </a:xfrm>
          <a:prstGeom prst="rect">
            <a:avLst/>
          </a:prstGeom>
          <a:solidFill>
            <a:srgbClr val="E74331"/>
          </a:solidFill>
        </p:spPr>
        <p:txBody>
          <a:bodyPr anchor="ctr"/>
          <a:lstStyle>
            <a:lvl1pPr algn="ctr">
              <a:defRPr sz="6000">
                <a:solidFill>
                  <a:schemeClr val="bg1"/>
                </a:solidFill>
                <a:latin typeface="Kamerik205 8" panose="020B08030306000200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85CFEEC-A492-401E-A778-A026B29D52CD}"/>
              </a:ext>
            </a:extLst>
          </p:cNvPr>
          <p:cNvSpPr>
            <a:spLocks noGrp="1"/>
          </p:cNvSpPr>
          <p:nvPr>
            <p:ph type="subTitle" idx="1" hasCustomPrompt="1"/>
          </p:nvPr>
        </p:nvSpPr>
        <p:spPr>
          <a:xfrm>
            <a:off x="276225" y="3602038"/>
            <a:ext cx="5591175" cy="969962"/>
          </a:xfrm>
          <a:prstGeom prst="rect">
            <a:avLst/>
          </a:prstGeom>
          <a:solidFill>
            <a:srgbClr val="2B4370"/>
          </a:solidFill>
        </p:spPr>
        <p:txBody>
          <a:bodyPr/>
          <a:lstStyle>
            <a:lvl1pPr marL="0" indent="0" algn="ctr">
              <a:buNone/>
              <a:defRPr sz="3200">
                <a:solidFill>
                  <a:srgbClr val="E743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63DD3485-8E19-49FD-96CB-74BE64171696}"/>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5FAED798-1D7D-4596-A9FC-608595E3BA7B}"/>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413969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6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57887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5FE-C05D-4B3A-850D-75142BB94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6368B-A0B4-4400-AAD2-38108D20E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5D034511-3562-4F76-B187-AD3A4300D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67284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82C67-DF29-4227-B4AD-EEBEB097A0C6}"/>
              </a:ext>
            </a:extLst>
          </p:cNvPr>
          <p:cNvSpPr>
            <a:spLocks noGrp="1"/>
          </p:cNvSpPr>
          <p:nvPr>
            <p:ph sz="half" idx="1"/>
          </p:nvPr>
        </p:nvSpPr>
        <p:spPr>
          <a:xfrm>
            <a:off x="304800" y="1093787"/>
            <a:ext cx="5715000" cy="5083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33A1F4-A30E-46A5-AE94-F4CD9C6C8AC1}"/>
              </a:ext>
            </a:extLst>
          </p:cNvPr>
          <p:cNvSpPr>
            <a:spLocks noGrp="1"/>
          </p:cNvSpPr>
          <p:nvPr>
            <p:ph sz="half" idx="2"/>
          </p:nvPr>
        </p:nvSpPr>
        <p:spPr>
          <a:xfrm>
            <a:off x="6172199" y="1093787"/>
            <a:ext cx="5714999" cy="5083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607F3D2-A0BA-4686-A7DD-D945C396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4" name="Title 1">
            <a:extLst>
              <a:ext uri="{FF2B5EF4-FFF2-40B4-BE49-F238E27FC236}">
                <a16:creationId xmlns:a16="http://schemas.microsoft.com/office/drawing/2014/main" id="{02412162-AE1F-4FFB-A10E-E3C94325A031}"/>
              </a:ext>
            </a:extLst>
          </p:cNvPr>
          <p:cNvSpPr>
            <a:spLocks noGrp="1"/>
          </p:cNvSpPr>
          <p:nvPr>
            <p:ph type="title"/>
          </p:nvPr>
        </p:nvSpPr>
        <p:spPr>
          <a:xfrm>
            <a:off x="0" y="18255"/>
            <a:ext cx="12192000" cy="896145"/>
          </a:xfrm>
        </p:spPr>
        <p:txBody>
          <a:bodyPr anchor="t"/>
          <a:lstStyle/>
          <a:p>
            <a:r>
              <a:rPr lang="en-US" dirty="0"/>
              <a:t>Click to edit Master title style</a:t>
            </a:r>
          </a:p>
        </p:txBody>
      </p:sp>
      <p:sp>
        <p:nvSpPr>
          <p:cNvPr id="15" name="Text Placeholder 9">
            <a:extLst>
              <a:ext uri="{FF2B5EF4-FFF2-40B4-BE49-F238E27FC236}">
                <a16:creationId xmlns:a16="http://schemas.microsoft.com/office/drawing/2014/main" id="{7FDCAE95-4A2C-4AD9-9B30-03F209A31D2F}"/>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7264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6A0B-4646-4C12-8408-F968030551ED}"/>
              </a:ext>
            </a:extLst>
          </p:cNvPr>
          <p:cNvSpPr>
            <a:spLocks noGrp="1"/>
          </p:cNvSpPr>
          <p:nvPr>
            <p:ph type="title"/>
          </p:nvPr>
        </p:nvSpPr>
        <p:spPr>
          <a:xfrm>
            <a:off x="0" y="5555"/>
            <a:ext cx="12192000" cy="90884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5EF9984-9D37-4EF4-B896-3DC0CAA5BF1D}"/>
              </a:ext>
            </a:extLst>
          </p:cNvPr>
          <p:cNvSpPr>
            <a:spLocks noGrp="1"/>
          </p:cNvSpPr>
          <p:nvPr>
            <p:ph type="body" idx="1"/>
          </p:nvPr>
        </p:nvSpPr>
        <p:spPr>
          <a:xfrm>
            <a:off x="258618" y="1043862"/>
            <a:ext cx="5738957"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04B6EFA-3E65-4A2E-A5D6-1C824E05A660}"/>
              </a:ext>
            </a:extLst>
          </p:cNvPr>
          <p:cNvSpPr>
            <a:spLocks noGrp="1"/>
          </p:cNvSpPr>
          <p:nvPr>
            <p:ph sz="half" idx="2"/>
          </p:nvPr>
        </p:nvSpPr>
        <p:spPr>
          <a:xfrm>
            <a:off x="258618" y="1924050"/>
            <a:ext cx="5738957"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D37D6F1-46A8-4DEB-A2DE-C5417497ABE9}"/>
              </a:ext>
            </a:extLst>
          </p:cNvPr>
          <p:cNvSpPr>
            <a:spLocks noGrp="1"/>
          </p:cNvSpPr>
          <p:nvPr>
            <p:ph type="body" sz="quarter" idx="3"/>
          </p:nvPr>
        </p:nvSpPr>
        <p:spPr>
          <a:xfrm>
            <a:off x="6172200" y="1043862"/>
            <a:ext cx="5738956"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83A655C-7E2C-433F-80BB-9F637E75B77B}"/>
              </a:ext>
            </a:extLst>
          </p:cNvPr>
          <p:cNvSpPr>
            <a:spLocks noGrp="1"/>
          </p:cNvSpPr>
          <p:nvPr>
            <p:ph sz="quarter" idx="4"/>
          </p:nvPr>
        </p:nvSpPr>
        <p:spPr>
          <a:xfrm>
            <a:off x="6172199" y="1924050"/>
            <a:ext cx="5738955"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0DF3D3AA-C23B-4556-9174-BF660BB15F74}"/>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2" name="Text Placeholder 9">
            <a:extLst>
              <a:ext uri="{FF2B5EF4-FFF2-40B4-BE49-F238E27FC236}">
                <a16:creationId xmlns:a16="http://schemas.microsoft.com/office/drawing/2014/main" id="{25D8AB44-8417-4379-B651-3192832830FB}"/>
              </a:ext>
            </a:extLst>
          </p:cNvPr>
          <p:cNvSpPr>
            <a:spLocks noGrp="1"/>
          </p:cNvSpPr>
          <p:nvPr>
            <p:ph type="body" sz="quarter" idx="11"/>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40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7008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51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CDD0-D110-4CE8-A808-81C953DAB13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8AAFB4B-34B0-47E5-A70C-4FE59018E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7E24185-5A03-41F3-83A8-3DB1248E2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2B077B9-5AA4-498F-8E92-0794A6D73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8575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7A1-92B0-4265-94E4-4443F61F9EC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2346D7AD-DD61-4488-9925-CE1716AB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CAFC9-D09B-41C8-AF38-987F7E84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47F8C67B-E52B-4334-ADB6-6280AF476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6719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04CBB-A6F7-4CAE-B438-916C55D29D01}"/>
              </a:ext>
            </a:extLst>
          </p:cNvPr>
          <p:cNvSpPr>
            <a:spLocks noGrp="1"/>
          </p:cNvSpPr>
          <p:nvPr>
            <p:ph type="title"/>
          </p:nvPr>
        </p:nvSpPr>
        <p:spPr>
          <a:xfrm>
            <a:off x="0" y="18255"/>
            <a:ext cx="12192000" cy="89614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FBD1845-4C98-4018-A5E3-3F0BDDC3F7B7}"/>
              </a:ext>
            </a:extLst>
          </p:cNvPr>
          <p:cNvSpPr>
            <a:spLocks noGrp="1"/>
          </p:cNvSpPr>
          <p:nvPr>
            <p:ph type="body" idx="1"/>
          </p:nvPr>
        </p:nvSpPr>
        <p:spPr>
          <a:xfrm>
            <a:off x="230909" y="1145309"/>
            <a:ext cx="11767127" cy="5031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D621-773C-4390-BB75-0B4ABBD28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01B6C585-A5C0-4CEC-9C93-4F06C6907C7D}"/>
              </a:ext>
            </a:extLst>
          </p:cNvPr>
          <p:cNvPicPr>
            <a:picLocks noChangeAspect="1"/>
          </p:cNvPicPr>
          <p:nvPr userDrawn="1"/>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C0524396-068E-4D77-A0F6-36B17F82B5C0}"/>
              </a:ext>
            </a:extLst>
          </p:cNvPr>
          <p:cNvPicPr>
            <a:picLocks noChangeAspect="1"/>
          </p:cNvPicPr>
          <p:nvPr userDrawn="1"/>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2865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732732"/>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 Id="rId9" Type="http://schemas.openxmlformats.org/officeDocument/2006/relationships/image" Target="../media/image3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76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DE8F7A5D-EFCA-4829-A528-10F7A0BB2FA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6282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14E5E956-CCF3-41EF-9392-F31603A677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51855306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9422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7729144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4BBD552F-1A60-4202-A3C1-25A17C844E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10142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6B61A73-BDB3-47B8-BC89-276FDDA722B2}"/>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62824467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91A17F6-2105-46EE-9ECF-76B21451D4C5}"/>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spTree>
    <p:extLst>
      <p:ext uri="{BB962C8B-B14F-4D97-AF65-F5344CB8AC3E}">
        <p14:creationId xmlns:p14="http://schemas.microsoft.com/office/powerpoint/2010/main" val="326779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E91D4456-62C9-4CAF-91D8-874EAB7884E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149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FE9F75BF-47ED-4ACC-8796-B941EFBEA088}"/>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2B4370"/>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0483" y="2197569"/>
            <a:ext cx="9098634" cy="4666128"/>
          </a:xfrm>
          <a:prstGeom prst="rect">
            <a:avLst/>
          </a:prstGeom>
        </p:spPr>
      </p:pic>
    </p:spTree>
    <p:extLst>
      <p:ext uri="{BB962C8B-B14F-4D97-AF65-F5344CB8AC3E}">
        <p14:creationId xmlns:p14="http://schemas.microsoft.com/office/powerpoint/2010/main" val="294928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56C18FFF-D5E7-4F72-994F-95927604883C}"/>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2B4370"/>
                </a:solidFill>
              </a:rPr>
              <a:t>Secure by default and enterprise ready</a:t>
            </a:r>
          </a:p>
        </p:txBody>
      </p:sp>
    </p:spTree>
    <p:extLst>
      <p:ext uri="{BB962C8B-B14F-4D97-AF65-F5344CB8AC3E}">
        <p14:creationId xmlns:p14="http://schemas.microsoft.com/office/powerpoint/2010/main" val="14039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2FAF-3E84-441E-A974-3865D2DD84E8}"/>
              </a:ext>
            </a:extLst>
          </p:cNvPr>
          <p:cNvSpPr>
            <a:spLocks noGrp="1"/>
          </p:cNvSpPr>
          <p:nvPr>
            <p:ph type="title"/>
          </p:nvPr>
        </p:nvSpPr>
        <p:spPr/>
        <p:txBody>
          <a:bodyPr/>
          <a:lstStyle/>
          <a:p>
            <a:r>
              <a:rPr lang="en-US" dirty="0"/>
              <a:t>David Bowie - Changes</a:t>
            </a:r>
          </a:p>
        </p:txBody>
      </p:sp>
      <p:pic>
        <p:nvPicPr>
          <p:cNvPr id="6" name="Content Placeholder 5">
            <a:extLst>
              <a:ext uri="{FF2B5EF4-FFF2-40B4-BE49-F238E27FC236}">
                <a16:creationId xmlns:a16="http://schemas.microsoft.com/office/drawing/2014/main" id="{F99748F8-BF77-4752-8244-07B2A78144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4669" y="1116013"/>
            <a:ext cx="5032375" cy="5032375"/>
          </a:xfrm>
        </p:spPr>
      </p:pic>
      <p:sp>
        <p:nvSpPr>
          <p:cNvPr id="4" name="Text Placeholder 3">
            <a:extLst>
              <a:ext uri="{FF2B5EF4-FFF2-40B4-BE49-F238E27FC236}">
                <a16:creationId xmlns:a16="http://schemas.microsoft.com/office/drawing/2014/main" id="{16286A86-DEC5-412E-8E20-1FB8EFADC97D}"/>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Box 7">
            <a:extLst>
              <a:ext uri="{FF2B5EF4-FFF2-40B4-BE49-F238E27FC236}">
                <a16:creationId xmlns:a16="http://schemas.microsoft.com/office/drawing/2014/main" id="{050585D1-4996-408D-AB47-F964112E7A70}"/>
              </a:ext>
            </a:extLst>
          </p:cNvPr>
          <p:cNvSpPr txBox="1"/>
          <p:nvPr/>
        </p:nvSpPr>
        <p:spPr>
          <a:xfrm>
            <a:off x="284956" y="1438275"/>
            <a:ext cx="6361906" cy="2739211"/>
          </a:xfrm>
          <a:prstGeom prst="rect">
            <a:avLst/>
          </a:prstGeom>
          <a:noFill/>
        </p:spPr>
        <p:txBody>
          <a:bodyPr wrap="square" rtlCol="0">
            <a:spAutoFit/>
          </a:bodyPr>
          <a:lstStyle/>
          <a:p>
            <a:pPr>
              <a:spcAft>
                <a:spcPts val="2400"/>
              </a:spcAft>
            </a:pPr>
            <a:r>
              <a:rPr lang="en-US" sz="2800" dirty="0">
                <a:solidFill>
                  <a:srgbClr val="2B4370"/>
                </a:solidFill>
                <a:latin typeface="Arial Black" panose="020B0A04020102020204" pitchFamily="34" charset="0"/>
              </a:rPr>
              <a:t>Time may change me</a:t>
            </a:r>
          </a:p>
          <a:p>
            <a:pPr>
              <a:spcAft>
                <a:spcPts val="2400"/>
              </a:spcAft>
            </a:pPr>
            <a:r>
              <a:rPr lang="en-US" sz="2800" dirty="0">
                <a:solidFill>
                  <a:srgbClr val="2B4370"/>
                </a:solidFill>
                <a:latin typeface="Arial Black" panose="020B0A04020102020204" pitchFamily="34" charset="0"/>
              </a:rPr>
              <a:t>But I can’t trace time</a:t>
            </a:r>
          </a:p>
          <a:p>
            <a:pPr>
              <a:spcAft>
                <a:spcPts val="2400"/>
              </a:spcAft>
            </a:pPr>
            <a:r>
              <a:rPr lang="en-US" sz="2800" dirty="0">
                <a:solidFill>
                  <a:srgbClr val="2B4370"/>
                </a:solidFill>
                <a:latin typeface="Arial Black" panose="020B0A04020102020204" pitchFamily="34" charset="0"/>
              </a:rPr>
              <a:t>I said that time may change me</a:t>
            </a:r>
          </a:p>
          <a:p>
            <a:pPr>
              <a:spcAft>
                <a:spcPts val="2400"/>
              </a:spcAft>
            </a:pPr>
            <a:r>
              <a:rPr lang="en-US" sz="2800" dirty="0">
                <a:solidFill>
                  <a:srgbClr val="2B4370"/>
                </a:solidFill>
                <a:latin typeface="Arial Black" panose="020B0A04020102020204" pitchFamily="34" charset="0"/>
              </a:rPr>
              <a:t>But I can’t trace time</a:t>
            </a:r>
          </a:p>
        </p:txBody>
      </p:sp>
      <p:pic>
        <p:nvPicPr>
          <p:cNvPr id="1026" name="Picture 2">
            <a:extLst>
              <a:ext uri="{FF2B5EF4-FFF2-40B4-BE49-F238E27FC236}">
                <a16:creationId xmlns:a16="http://schemas.microsoft.com/office/drawing/2014/main" id="{DB28A742-83AF-4412-8E32-6EB599668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1" y="4625221"/>
            <a:ext cx="5887244" cy="172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AB88DCC-1291-41DD-B12C-4AC8B95AA543}"/>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3" name="TextBox 32">
            <a:extLst>
              <a:ext uri="{FF2B5EF4-FFF2-40B4-BE49-F238E27FC236}">
                <a16:creationId xmlns:a16="http://schemas.microsoft.com/office/drawing/2014/main" id="{CCB64ACA-3844-40A9-9421-3665474640D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a:ea typeface="+mn-ea"/>
                <a:cs typeface="+mn-cs"/>
              </a:rPr>
              <a:t>MongoDB</a:t>
            </a:r>
          </a:p>
        </p:txBody>
      </p:sp>
      <p:grpSp>
        <p:nvGrpSpPr>
          <p:cNvPr id="34" name="Group 33">
            <a:extLst>
              <a:ext uri="{FF2B5EF4-FFF2-40B4-BE49-F238E27FC236}">
                <a16:creationId xmlns:a16="http://schemas.microsoft.com/office/drawing/2014/main" id="{DE111E53-1780-40FA-B9DF-7D109566A517}"/>
              </a:ext>
            </a:extLst>
          </p:cNvPr>
          <p:cNvGrpSpPr/>
          <p:nvPr/>
        </p:nvGrpSpPr>
        <p:grpSpPr>
          <a:xfrm>
            <a:off x="2360496" y="2216600"/>
            <a:ext cx="1294027" cy="440630"/>
            <a:chOff x="1880903" y="2175418"/>
            <a:chExt cx="1294027" cy="440630"/>
          </a:xfrm>
        </p:grpSpPr>
        <p:sp>
          <p:nvSpPr>
            <p:cNvPr id="35" name="TextBox 34">
              <a:extLst>
                <a:ext uri="{FF2B5EF4-FFF2-40B4-BE49-F238E27FC236}">
                  <a16:creationId xmlns:a16="http://schemas.microsoft.com/office/drawing/2014/main" id="{F71B8544-F3D6-4F88-9E69-69B168520F6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4370"/>
                  </a:solidFill>
                  <a:effectLst/>
                  <a:uLnTx/>
                  <a:uFillTx/>
                  <a:latin typeface="Segoe UI Semilight"/>
                  <a:ea typeface="+mn-ea"/>
                  <a:cs typeface="+mn-cs"/>
                </a:rPr>
                <a:t>Table API</a:t>
              </a:r>
            </a:p>
          </p:txBody>
        </p:sp>
        <p:grpSp>
          <p:nvGrpSpPr>
            <p:cNvPr id="36" name="Group 35">
              <a:extLst>
                <a:ext uri="{FF2B5EF4-FFF2-40B4-BE49-F238E27FC236}">
                  <a16:creationId xmlns:a16="http://schemas.microsoft.com/office/drawing/2014/main" id="{E483665A-9016-4B61-B6E4-F8056485D8E7}"/>
                </a:ext>
              </a:extLst>
            </p:cNvPr>
            <p:cNvGrpSpPr/>
            <p:nvPr/>
          </p:nvGrpSpPr>
          <p:grpSpPr>
            <a:xfrm>
              <a:off x="1880903" y="2175418"/>
              <a:ext cx="494130" cy="440630"/>
              <a:chOff x="8276702" y="3303923"/>
              <a:chExt cx="657427" cy="586247"/>
            </a:xfrm>
          </p:grpSpPr>
          <p:sp>
            <p:nvSpPr>
              <p:cNvPr id="37" name="Hexagon 36">
                <a:extLst>
                  <a:ext uri="{FF2B5EF4-FFF2-40B4-BE49-F238E27FC236}">
                    <a16:creationId xmlns:a16="http://schemas.microsoft.com/office/drawing/2014/main" id="{9B5006E6-C6D1-4614-B93E-A0E0B5474A81}"/>
                  </a:ext>
                </a:extLst>
              </p:cNvPr>
              <p:cNvSpPr/>
              <p:nvPr/>
            </p:nvSpPr>
            <p:spPr bwMode="auto">
              <a:xfrm>
                <a:off x="8276702" y="3303923"/>
                <a:ext cx="657427" cy="586247"/>
              </a:xfrm>
              <a:prstGeom prst="hexagon">
                <a:avLst/>
              </a:prstGeom>
              <a:noFill/>
              <a:ln>
                <a:solidFill>
                  <a:srgbClr val="2B437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87091EFD-802D-4F2C-A517-26340F27D794}"/>
                  </a:ext>
                </a:extLst>
              </p:cNvPr>
              <p:cNvGrpSpPr/>
              <p:nvPr/>
            </p:nvGrpSpPr>
            <p:grpSpPr>
              <a:xfrm>
                <a:off x="8435042" y="3437010"/>
                <a:ext cx="340743" cy="339628"/>
                <a:chOff x="9378226" y="3437014"/>
                <a:chExt cx="340743" cy="339628"/>
              </a:xfrm>
            </p:grpSpPr>
            <p:sp>
              <p:nvSpPr>
                <p:cNvPr id="39" name="Freeform: Shape 38">
                  <a:extLst>
                    <a:ext uri="{FF2B5EF4-FFF2-40B4-BE49-F238E27FC236}">
                      <a16:creationId xmlns:a16="http://schemas.microsoft.com/office/drawing/2014/main" id="{DFC72282-AE65-4142-B5CD-6FB9615151C7}"/>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E0B64FFB-0E64-4B8C-A55A-21CB15AB9354}"/>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2CFEF9C4-BBB5-450B-B82E-CAD65DAE5A7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B598B0D-0ACC-4A48-AF21-EA14B91B57E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8947BEE5-4B22-4E90-BFF2-10EAC138C48A}"/>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3FDB9845-58B9-4E0D-86B3-D83E6450462B}"/>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DF52B4C5-10F2-4A62-83B4-729F55BE58FE}"/>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Freeform: Shape 45">
                  <a:extLst>
                    <a:ext uri="{FF2B5EF4-FFF2-40B4-BE49-F238E27FC236}">
                      <a16:creationId xmlns:a16="http://schemas.microsoft.com/office/drawing/2014/main" id="{587019FB-0AEB-41F6-A3C2-323C2C8B9B19}"/>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Freeform: Shape 46">
                  <a:extLst>
                    <a:ext uri="{FF2B5EF4-FFF2-40B4-BE49-F238E27FC236}">
                      <a16:creationId xmlns:a16="http://schemas.microsoft.com/office/drawing/2014/main" id="{D2A7F2BA-BF7A-4DA2-85AD-176818F4F85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Freeform: Shape 47">
                  <a:extLst>
                    <a:ext uri="{FF2B5EF4-FFF2-40B4-BE49-F238E27FC236}">
                      <a16:creationId xmlns:a16="http://schemas.microsoft.com/office/drawing/2014/main" id="{81844696-A2B7-4F9B-84C1-1306E3D4FCE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9" name="Picture 48">
            <a:extLst>
              <a:ext uri="{FF2B5EF4-FFF2-40B4-BE49-F238E27FC236}">
                <a16:creationId xmlns:a16="http://schemas.microsoft.com/office/drawing/2014/main" id="{83AB3EF5-82BD-4102-B757-44B92CEE6795}"/>
              </a:ext>
            </a:extLst>
          </p:cNvPr>
          <p:cNvPicPr>
            <a:picLocks noChangeAspect="1"/>
          </p:cNvPicPr>
          <p:nvPr/>
        </p:nvPicPr>
        <p:blipFill>
          <a:blip r:embed="rId3">
            <a:duotone>
              <a:prstClr val="black"/>
              <a:srgbClr val="2B4370">
                <a:tint val="45000"/>
                <a:satMod val="400000"/>
              </a:srgbClr>
            </a:duotone>
          </a:blip>
          <a:stretch>
            <a:fillRect/>
          </a:stretch>
        </p:blipFill>
        <p:spPr>
          <a:xfrm>
            <a:off x="4376736" y="1822822"/>
            <a:ext cx="631133" cy="418575"/>
          </a:xfrm>
          <a:prstGeom prst="rect">
            <a:avLst/>
          </a:prstGeom>
        </p:spPr>
      </p:pic>
      <p:pic>
        <p:nvPicPr>
          <p:cNvPr id="50" name="Picture 49">
            <a:extLst>
              <a:ext uri="{FF2B5EF4-FFF2-40B4-BE49-F238E27FC236}">
                <a16:creationId xmlns:a16="http://schemas.microsoft.com/office/drawing/2014/main" id="{CE493E51-573A-4E59-8A99-E61BF2874383}"/>
              </a:ext>
            </a:extLst>
          </p:cNvPr>
          <p:cNvPicPr>
            <a:picLocks noChangeAspect="1" noChangeArrowheads="1"/>
          </p:cNvPicPr>
          <p:nvPr/>
        </p:nvPicPr>
        <p:blipFill>
          <a:blip r:embed="rId4" cstate="screen">
            <a:duotone>
              <a:prstClr val="black"/>
              <a:srgbClr val="2B437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FF60499-DD62-4FCD-858C-F979F9FF85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52" name="TextBox 51">
            <a:extLst>
              <a:ext uri="{FF2B5EF4-FFF2-40B4-BE49-F238E27FC236}">
                <a16:creationId xmlns:a16="http://schemas.microsoft.com/office/drawing/2014/main" id="{BDE286A9-C07A-4670-8DF3-425E6D047FF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53" name="Graphic 52">
            <a:extLst>
              <a:ext uri="{FF2B5EF4-FFF2-40B4-BE49-F238E27FC236}">
                <a16:creationId xmlns:a16="http://schemas.microsoft.com/office/drawing/2014/main" id="{4CAEC5CA-3B8F-4BF3-9CEE-25D3EE90A1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98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1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C0DE-5806-4884-8D04-75DA179374A5}"/>
              </a:ext>
            </a:extLst>
          </p:cNvPr>
          <p:cNvSpPr>
            <a:spLocks noGrp="1"/>
          </p:cNvSpPr>
          <p:nvPr>
            <p:ph type="ctrTitle"/>
          </p:nvPr>
        </p:nvSpPr>
        <p:spPr/>
        <p:txBody>
          <a:bodyPr/>
          <a:lstStyle/>
          <a:p>
            <a:r>
              <a:rPr lang="en-US" dirty="0"/>
              <a:t>Change Feed</a:t>
            </a:r>
          </a:p>
        </p:txBody>
      </p:sp>
      <p:sp>
        <p:nvSpPr>
          <p:cNvPr id="3" name="Subtitle 2">
            <a:extLst>
              <a:ext uri="{FF2B5EF4-FFF2-40B4-BE49-F238E27FC236}">
                <a16:creationId xmlns:a16="http://schemas.microsoft.com/office/drawing/2014/main" id="{4AF19ABF-5843-4EC9-BC5D-C2A3C4101B7E}"/>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926397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Tree>
    <p:extLst>
      <p:ext uri="{BB962C8B-B14F-4D97-AF65-F5344CB8AC3E}">
        <p14:creationId xmlns:p14="http://schemas.microsoft.com/office/powerpoint/2010/main" val="316573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pic>
        <p:nvPicPr>
          <p:cNvPr id="5" name="Picture 4">
            <a:extLst>
              <a:ext uri="{FF2B5EF4-FFF2-40B4-BE49-F238E27FC236}">
                <a16:creationId xmlns:a16="http://schemas.microsoft.com/office/drawing/2014/main" id="{7A980F90-1862-48B2-B4F1-4E531ABE2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879" y="2273216"/>
            <a:ext cx="538163" cy="1416796"/>
          </a:xfrm>
          <a:prstGeom prst="rect">
            <a:avLst/>
          </a:prstGeom>
        </p:spPr>
      </p:pic>
      <p:pic>
        <p:nvPicPr>
          <p:cNvPr id="3" name="Picture 2">
            <a:extLst>
              <a:ext uri="{FF2B5EF4-FFF2-40B4-BE49-F238E27FC236}">
                <a16:creationId xmlns:a16="http://schemas.microsoft.com/office/drawing/2014/main" id="{A744E9A2-6550-45A8-AF9D-7478C125B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23196289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3.33333E-6 -2.22222E-6 L 0.53724 0.10324 " pathEditMode="relative" rAng="0" ptsTypes="AA">
                                      <p:cBhvr>
                                        <p:cTn id="11" dur="2000" fill="hold"/>
                                        <p:tgtEl>
                                          <p:spTgt spid="5"/>
                                        </p:tgtEl>
                                        <p:attrNameLst>
                                          <p:attrName>ppt_x</p:attrName>
                                          <p:attrName>ppt_y</p:attrName>
                                        </p:attrNameLst>
                                      </p:cBhvr>
                                      <p:rCtr x="26862" y="5162"/>
                                    </p:animMotion>
                                  </p:childTnLst>
                                </p:cTn>
                              </p:par>
                              <p:par>
                                <p:cTn id="12" presetID="9" presetClass="entr" presetSubtype="0" fill="hold" nodeType="withEffect">
                                  <p:stCondLst>
                                    <p:cond delay="150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1" presetClass="exit" presetSubtype="0" fill="hold" nodeType="withEffect">
                                  <p:stCondLst>
                                    <p:cond delay="150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
        <p:nvSpPr>
          <p:cNvPr id="8" name="TextBox 7">
            <a:extLst>
              <a:ext uri="{FF2B5EF4-FFF2-40B4-BE49-F238E27FC236}">
                <a16:creationId xmlns:a16="http://schemas.microsoft.com/office/drawing/2014/main" id="{316A6199-E661-4648-85DD-4FBBA5DDAB41}"/>
              </a:ext>
            </a:extLst>
          </p:cNvPr>
          <p:cNvSpPr txBox="1"/>
          <p:nvPr/>
        </p:nvSpPr>
        <p:spPr>
          <a:xfrm>
            <a:off x="1112410" y="2812848"/>
            <a:ext cx="6915781" cy="1754326"/>
          </a:xfrm>
          <a:prstGeom prst="rect">
            <a:avLst/>
          </a:prstGeom>
          <a:noFill/>
        </p:spPr>
        <p:txBody>
          <a:bodyPr wrap="square" rtlCol="0">
            <a:spAutoFit/>
          </a:bodyPr>
          <a:lstStyle/>
          <a:p>
            <a:r>
              <a:rPr lang="en-US" sz="5400" dirty="0">
                <a:solidFill>
                  <a:srgbClr val="2B4370"/>
                </a:solidFill>
                <a:latin typeface="Arial Black" panose="020B0A04020102020204" pitchFamily="34" charset="0"/>
              </a:rPr>
              <a:t>Unsung Hero of Azure Cosmos DB</a:t>
            </a:r>
          </a:p>
        </p:txBody>
      </p:sp>
      <p:pic>
        <p:nvPicPr>
          <p:cNvPr id="10" name="Picture 9">
            <a:extLst>
              <a:ext uri="{FF2B5EF4-FFF2-40B4-BE49-F238E27FC236}">
                <a16:creationId xmlns:a16="http://schemas.microsoft.com/office/drawing/2014/main" id="{E6FCAABE-3BC5-4F51-833F-EC0F28543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179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Tree>
    <p:extLst>
      <p:ext uri="{BB962C8B-B14F-4D97-AF65-F5344CB8AC3E}">
        <p14:creationId xmlns:p14="http://schemas.microsoft.com/office/powerpoint/2010/main" val="17628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
        <p:nvSpPr>
          <p:cNvPr id="2" name="Rectangle: Rounded Corners 1">
            <a:extLst>
              <a:ext uri="{FF2B5EF4-FFF2-40B4-BE49-F238E27FC236}">
                <a16:creationId xmlns:a16="http://schemas.microsoft.com/office/drawing/2014/main" id="{3694B98D-648C-4B4B-8A49-B27DD43D404C}"/>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321618213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 -0.22801 " pathEditMode="relative" rAng="0" ptsTypes="AA">
                                      <p:cBhvr>
                                        <p:cTn id="6" dur="1000" fill="hold"/>
                                        <p:tgtEl>
                                          <p:spTgt spid="21"/>
                                        </p:tgtEl>
                                        <p:attrNameLst>
                                          <p:attrName>ppt_x</p:attrName>
                                          <p:attrName>ppt_y</p:attrName>
                                        </p:attrNameLst>
                                      </p:cBhvr>
                                      <p:rCtr x="-1750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4987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F18A36-3B91-414F-89CC-9A07B8B8A3AC}"/>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414491655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801 " pathEditMode="relative" rAng="0" ptsTypes="AA">
                                      <p:cBhvr>
                                        <p:cTn id="6" dur="1000" fill="hold"/>
                                        <p:tgtEl>
                                          <p:spTgt spid="21"/>
                                        </p:tgtEl>
                                        <p:attrNameLst>
                                          <p:attrName>ppt_x</p:attrName>
                                          <p:attrName>ppt_y</p:attrName>
                                        </p:attrNameLst>
                                      </p:cBhvr>
                                      <p:rCtr x="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7988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66C0-59EF-4E43-A8EE-8997155BAB52}"/>
              </a:ext>
            </a:extLst>
          </p:cNvPr>
          <p:cNvPicPr>
            <a:picLocks noChangeAspect="1"/>
          </p:cNvPicPr>
          <p:nvPr/>
        </p:nvPicPr>
        <p:blipFill rotWithShape="1">
          <a:blip r:embed="rId3">
            <a:extLst>
              <a:ext uri="{28A0092B-C50C-407E-A947-70E740481C1C}">
                <a14:useLocalDpi xmlns:a14="http://schemas.microsoft.com/office/drawing/2010/main" val="0"/>
              </a:ext>
            </a:extLst>
          </a:blip>
          <a:srcRect l="23333" t="12360" r="19167" b="11111"/>
          <a:stretch/>
        </p:blipFill>
        <p:spPr>
          <a:xfrm>
            <a:off x="6715125" y="-133350"/>
            <a:ext cx="5172075" cy="6883608"/>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Who is Chad Green</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582347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2" name="Rectangle: Rounded Corners 1">
            <a:extLst>
              <a:ext uri="{FF2B5EF4-FFF2-40B4-BE49-F238E27FC236}">
                <a16:creationId xmlns:a16="http://schemas.microsoft.com/office/drawing/2014/main" id="{57787E8C-7EBF-43B5-B8AB-CF13CEC1475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95636810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305 -0.21528 " pathEditMode="relative" rAng="0" ptsTypes="AA">
                                      <p:cBhvr>
                                        <p:cTn id="6" dur="1000" fill="hold"/>
                                        <p:tgtEl>
                                          <p:spTgt spid="21"/>
                                        </p:tgtEl>
                                        <p:attrNameLst>
                                          <p:attrName>ppt_x</p:attrName>
                                          <p:attrName>ppt_y</p:attrName>
                                        </p:attrNameLst>
                                      </p:cBhvr>
                                      <p:rCtr x="16146" y="-10764"/>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34363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2" name="Rectangle: Rounded Corners 1">
            <a:extLst>
              <a:ext uri="{FF2B5EF4-FFF2-40B4-BE49-F238E27FC236}">
                <a16:creationId xmlns:a16="http://schemas.microsoft.com/office/drawing/2014/main" id="{F72DC164-1EDA-4DE8-8C02-B6175F8A8765}"/>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99952809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95 0.01574 " pathEditMode="relative" rAng="0" ptsTypes="AA">
                                      <p:cBhvr>
                                        <p:cTn id="6" dur="1000" fill="hold"/>
                                        <p:tgtEl>
                                          <p:spTgt spid="21"/>
                                        </p:tgtEl>
                                        <p:attrNameLst>
                                          <p:attrName>ppt_x</p:attrName>
                                          <p:attrName>ppt_y</p:attrName>
                                        </p:attrNameLst>
                                      </p:cBhvr>
                                      <p:rCtr x="-17747" y="787"/>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2191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2" name="Rectangle: Rounded Corners 1">
            <a:extLst>
              <a:ext uri="{FF2B5EF4-FFF2-40B4-BE49-F238E27FC236}">
                <a16:creationId xmlns:a16="http://schemas.microsoft.com/office/drawing/2014/main" id="{F4F51CCA-4B1B-4F21-8327-7A94B3BB0042}"/>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9109010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00486 " pathEditMode="relative" rAng="0" ptsTypes="AA">
                                      <p:cBhvr>
                                        <p:cTn id="6" dur="1000" fill="hold"/>
                                        <p:tgtEl>
                                          <p:spTgt spid="21"/>
                                        </p:tgtEl>
                                        <p:attrNameLst>
                                          <p:attrName>ppt_x</p:attrName>
                                          <p:attrName>ppt_y</p:attrName>
                                        </p:attrNameLst>
                                      </p:cBhvr>
                                      <p:rCtr x="16745" y="-25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67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2" name="Rectangle: Rounded Corners 1">
            <a:extLst>
              <a:ext uri="{FF2B5EF4-FFF2-40B4-BE49-F238E27FC236}">
                <a16:creationId xmlns:a16="http://schemas.microsoft.com/office/drawing/2014/main" id="{32FC04B2-3EA8-4A94-963F-07FD1011181A}"/>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87529481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6315 0.25394 " pathEditMode="relative" rAng="0" ptsTypes="AA">
                                      <p:cBhvr>
                                        <p:cTn id="6" dur="1000" fill="hold"/>
                                        <p:tgtEl>
                                          <p:spTgt spid="21"/>
                                        </p:tgtEl>
                                        <p:attrNameLst>
                                          <p:attrName>ppt_x</p:attrName>
                                          <p:attrName>ppt_y</p:attrName>
                                        </p:attrNameLst>
                                      </p:cBhvr>
                                      <p:rCtr x="-18164" y="1268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78697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D3B735-94E6-4C2C-833B-A4965636ED13}"/>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293379604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1"/>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Tree>
    <p:extLst>
      <p:ext uri="{BB962C8B-B14F-4D97-AF65-F5344CB8AC3E}">
        <p14:creationId xmlns:p14="http://schemas.microsoft.com/office/powerpoint/2010/main" val="3537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D30E-0A84-4672-88B1-19E4448B9FA5}"/>
              </a:ext>
            </a:extLst>
          </p:cNvPr>
          <p:cNvSpPr>
            <a:spLocks noGrp="1"/>
          </p:cNvSpPr>
          <p:nvPr>
            <p:ph type="ctrTitle"/>
          </p:nvPr>
        </p:nvSpPr>
        <p:spPr/>
        <p:txBody>
          <a:bodyPr/>
          <a:lstStyle/>
          <a:p>
            <a:r>
              <a:rPr lang="en-US" dirty="0"/>
              <a:t>What is Cosmos DB</a:t>
            </a:r>
          </a:p>
        </p:txBody>
      </p:sp>
      <p:sp>
        <p:nvSpPr>
          <p:cNvPr id="3" name="Subtitle 2">
            <a:extLst>
              <a:ext uri="{FF2B5EF4-FFF2-40B4-BE49-F238E27FC236}">
                <a16:creationId xmlns:a16="http://schemas.microsoft.com/office/drawing/2014/main" id="{E55449B2-6FED-4801-A53D-6FD131082ABA}"/>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245516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499176-1030-49C3-890A-B86F1BA03162}"/>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54422434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26134 " pathEditMode="relative" rAng="0" ptsTypes="AA">
                                      <p:cBhvr>
                                        <p:cTn id="6" dur="1000" fill="hold"/>
                                        <p:tgtEl>
                                          <p:spTgt spid="21"/>
                                        </p:tgtEl>
                                        <p:attrNameLst>
                                          <p:attrName>ppt_x</p:attrName>
                                          <p:attrName>ppt_y</p:attrName>
                                        </p:attrNameLst>
                                      </p:cBhvr>
                                      <p:rCtr x="16745" y="13056"/>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Applications can request multiple change feeds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12" name="Rectangle: Rounded Corners 11">
            <a:extLst>
              <a:ext uri="{FF2B5EF4-FFF2-40B4-BE49-F238E27FC236}">
                <a16:creationId xmlns:a16="http://schemas.microsoft.com/office/drawing/2014/main" id="{1F5F02A0-80AC-4613-B18B-0CD4594D4678}"/>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Tree>
    <p:extLst>
      <p:ext uri="{BB962C8B-B14F-4D97-AF65-F5344CB8AC3E}">
        <p14:creationId xmlns:p14="http://schemas.microsoft.com/office/powerpoint/2010/main" val="39037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67751" y="1392528"/>
            <a:ext cx="1456498" cy="1456498"/>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12882" y="1392528"/>
            <a:ext cx="1456498" cy="1456498"/>
          </a:xfrm>
          <a:prstGeom prst="rect">
            <a:avLst/>
          </a:prstGeom>
        </p:spPr>
      </p:pic>
      <p:pic>
        <p:nvPicPr>
          <p:cNvPr id="10" name="Graphic 9">
            <a:extLst>
              <a:ext uri="{FF2B5EF4-FFF2-40B4-BE49-F238E27FC236}">
                <a16:creationId xmlns:a16="http://schemas.microsoft.com/office/drawing/2014/main" id="{D319B6B1-5CB1-4C32-A8AD-DF77E2C09D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013" y="1392528"/>
            <a:ext cx="1456498" cy="145649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14C645E-0EFC-4FB1-827E-0562C1DF0B58}"/>
              </a:ext>
            </a:extLst>
          </p:cNvPr>
          <p:cNvPicPr>
            <a:picLocks noChangeAspect="1"/>
          </p:cNvPicPr>
          <p:nvPr/>
        </p:nvPicPr>
        <p:blipFill>
          <a:blip r:embed="rId8"/>
          <a:stretch>
            <a:fillRect/>
          </a:stretch>
        </p:blipFill>
        <p:spPr>
          <a:xfrm>
            <a:off x="8403756" y="1633096"/>
            <a:ext cx="975362" cy="975362"/>
          </a:xfrm>
          <a:prstGeom prst="rect">
            <a:avLst/>
          </a:prstGeom>
        </p:spPr>
      </p:pic>
      <p:pic>
        <p:nvPicPr>
          <p:cNvPr id="14" name="Graphic 13">
            <a:extLst>
              <a:ext uri="{FF2B5EF4-FFF2-40B4-BE49-F238E27FC236}">
                <a16:creationId xmlns:a16="http://schemas.microsoft.com/office/drawing/2014/main" id="{9DFC383E-0EC2-4517-B805-327FA455A1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07209" y="1633096"/>
            <a:ext cx="1126778" cy="1126778"/>
          </a:xfrm>
          <a:prstGeom prst="rect">
            <a:avLst/>
          </a:prstGeom>
        </p:spPr>
      </p:pic>
      <p:pic>
        <p:nvPicPr>
          <p:cNvPr id="2050" name="Picture 2">
            <a:extLst>
              <a:ext uri="{FF2B5EF4-FFF2-40B4-BE49-F238E27FC236}">
                <a16:creationId xmlns:a16="http://schemas.microsoft.com/office/drawing/2014/main" id="{09158315-86B1-404D-B8A4-58E8F2FE2F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49" t="4764" r="17187" b="3828"/>
          <a:stretch/>
        </p:blipFill>
        <p:spPr bwMode="auto">
          <a:xfrm>
            <a:off x="694875" y="3573531"/>
            <a:ext cx="2105516"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8EC7A0-A181-4B58-BD6D-97CEA34A76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7317" y="3567722"/>
            <a:ext cx="2107890"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BB0DF37-91CE-42BE-93BE-77243FA592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333" r="15614"/>
          <a:stretch/>
        </p:blipFill>
        <p:spPr bwMode="auto">
          <a:xfrm>
            <a:off x="7010259" y="3567722"/>
            <a:ext cx="1455554"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1EDBC9-A481-48E3-82E1-13EDC45BFE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9129" y="3567722"/>
            <a:ext cx="1826509" cy="21078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7FE3ADD-FED9-4E08-99AA-E633904FA612}"/>
              </a:ext>
            </a:extLst>
          </p:cNvPr>
          <p:cNvSpPr txBox="1"/>
          <p:nvPr/>
        </p:nvSpPr>
        <p:spPr>
          <a:xfrm>
            <a:off x="10939229" y="1411655"/>
            <a:ext cx="862737" cy="1569660"/>
          </a:xfrm>
          <a:prstGeom prst="rect">
            <a:avLst/>
          </a:prstGeom>
          <a:noFill/>
        </p:spPr>
        <p:txBody>
          <a:bodyPr wrap="none" rtlCol="0">
            <a:spAutoFit/>
          </a:bodyPr>
          <a:lstStyle/>
          <a:p>
            <a:r>
              <a:rPr lang="en-US" sz="9600" b="1" dirty="0">
                <a:solidFill>
                  <a:srgbClr val="FF0000"/>
                </a:solidFill>
              </a:rPr>
              <a:t>X</a:t>
            </a:r>
          </a:p>
        </p:txBody>
      </p:sp>
    </p:spTree>
    <p:extLst>
      <p:ext uri="{BB962C8B-B14F-4D97-AF65-F5344CB8AC3E}">
        <p14:creationId xmlns:p14="http://schemas.microsoft.com/office/powerpoint/2010/main" val="168039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16" presetClass="entr" presetSubtype="4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ntr" presetSubtype="0"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par>
                                <p:cTn id="36" presetID="10" presetClass="entr" presetSubtype="0" fill="hold" nodeType="with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3878" b="21993"/>
          <a:stretch/>
        </p:blipFill>
        <p:spPr>
          <a:xfrm>
            <a:off x="692172" y="2526632"/>
            <a:ext cx="4245481" cy="2298031"/>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rotWithShape="1">
          <a:blip r:embed="rId5">
            <a:extLst>
              <a:ext uri="{28A0092B-C50C-407E-A947-70E740481C1C}">
                <a14:useLocalDpi xmlns:a14="http://schemas.microsoft.com/office/drawing/2010/main" val="0"/>
              </a:ext>
            </a:extLst>
          </a:blip>
          <a:srcRect t="24781" b="15742"/>
          <a:stretch/>
        </p:blipFill>
        <p:spPr>
          <a:xfrm>
            <a:off x="7254348" y="2526632"/>
            <a:ext cx="3863759" cy="2298031"/>
          </a:xfrm>
          <a:prstGeom prst="rect">
            <a:avLst/>
          </a:prstGeom>
        </p:spPr>
      </p:pic>
    </p:spTree>
    <p:extLst>
      <p:ext uri="{BB962C8B-B14F-4D97-AF65-F5344CB8AC3E}">
        <p14:creationId xmlns:p14="http://schemas.microsoft.com/office/powerpoint/2010/main" val="34769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52779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248920259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3 0 " pathEditMode="relative" rAng="0" ptsTypes="AA">
                                      <p:cBhvr>
                                        <p:cTn id="6" dur="1000" fill="hold"/>
                                        <p:tgtEl>
                                          <p:spTgt spid="5"/>
                                        </p:tgtEl>
                                        <p:attrNameLst>
                                          <p:attrName>ppt_x</p:attrName>
                                          <p:attrName>ppt_y</p:attrName>
                                        </p:attrNameLst>
                                      </p:cBhvr>
                                      <p:rCtr x="-16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17338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268292473"/>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95 0 " pathEditMode="relative" rAng="0" ptsTypes="AA">
                                      <p:cBhvr>
                                        <p:cTn id="6" dur="2000" fill="hold"/>
                                        <p:tgtEl>
                                          <p:spTgt spid="5"/>
                                        </p:tgtEl>
                                        <p:attrNameLst>
                                          <p:attrName>ppt_x</p:attrName>
                                          <p:attrName>ppt_y</p:attrName>
                                        </p:attrNameLst>
                                      </p:cBhvr>
                                      <p:rCtr x="16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Deletes</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8269883" y="2516104"/>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Guaranteed Order</a:t>
            </a:r>
          </a:p>
        </p:txBody>
      </p:sp>
    </p:spTree>
    <p:extLst>
      <p:ext uri="{BB962C8B-B14F-4D97-AF65-F5344CB8AC3E}">
        <p14:creationId xmlns:p14="http://schemas.microsoft.com/office/powerpoint/2010/main" val="18167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99CA-538E-474A-B6AF-0C76C1115D8E}"/>
              </a:ext>
            </a:extLst>
          </p:cNvPr>
          <p:cNvSpPr>
            <a:spLocks noGrp="1"/>
          </p:cNvSpPr>
          <p:nvPr>
            <p:ph type="ctrTitle"/>
          </p:nvPr>
        </p:nvSpPr>
        <p:spPr/>
        <p:txBody>
          <a:bodyPr/>
          <a:lstStyle/>
          <a:p>
            <a:r>
              <a:rPr lang="en-US" dirty="0"/>
              <a:t>Change Feed Processor</a:t>
            </a:r>
          </a:p>
        </p:txBody>
      </p:sp>
      <p:sp>
        <p:nvSpPr>
          <p:cNvPr id="3" name="Subtitle 2">
            <a:extLst>
              <a:ext uri="{FF2B5EF4-FFF2-40B4-BE49-F238E27FC236}">
                <a16:creationId xmlns:a16="http://schemas.microsoft.com/office/drawing/2014/main" id="{D9DAC879-83E8-4335-BC9B-29AB9B524EF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95177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8800" dirty="0"/>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p:txBody>
          <a:bodyPr>
            <a:normAutofit lnSpcReduction="10000"/>
          </a:bodyPr>
          <a:lstStyle/>
          <a:p>
            <a:r>
              <a:rPr lang="en-US" dirty="0"/>
              <a:t>What is Cosmos DB</a:t>
            </a:r>
          </a:p>
        </p:txBody>
      </p:sp>
    </p:spTree>
    <p:extLst>
      <p:ext uri="{BB962C8B-B14F-4D97-AF65-F5344CB8AC3E}">
        <p14:creationId xmlns:p14="http://schemas.microsoft.com/office/powerpoint/2010/main" val="87895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28744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33201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Host</a:t>
            </a:r>
          </a:p>
        </p:txBody>
      </p:sp>
    </p:spTree>
    <p:extLst>
      <p:ext uri="{BB962C8B-B14F-4D97-AF65-F5344CB8AC3E}">
        <p14:creationId xmlns:p14="http://schemas.microsoft.com/office/powerpoint/2010/main" val="3640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Host</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Delegate</a:t>
            </a:r>
          </a:p>
        </p:txBody>
      </p:sp>
    </p:spTree>
    <p:extLst>
      <p:ext uri="{BB962C8B-B14F-4D97-AF65-F5344CB8AC3E}">
        <p14:creationId xmlns:p14="http://schemas.microsoft.com/office/powerpoint/2010/main" val="20837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AC77-1B75-4F64-83FF-5461B9AFE66C}"/>
              </a:ext>
            </a:extLst>
          </p:cNvPr>
          <p:cNvSpPr>
            <a:spLocks noGrp="1"/>
          </p:cNvSpPr>
          <p:nvPr>
            <p:ph type="title"/>
          </p:nvPr>
        </p:nvSpPr>
        <p:spPr/>
        <p:txBody>
          <a:bodyPr/>
          <a:lstStyle/>
          <a:p>
            <a:r>
              <a:rPr lang="en-US" dirty="0"/>
              <a:t>Change Feed Processor Components</a:t>
            </a:r>
          </a:p>
        </p:txBody>
      </p:sp>
      <p:pic>
        <p:nvPicPr>
          <p:cNvPr id="6" name="Content Placeholder 5">
            <a:extLst>
              <a:ext uri="{FF2B5EF4-FFF2-40B4-BE49-F238E27FC236}">
                <a16:creationId xmlns:a16="http://schemas.microsoft.com/office/drawing/2014/main" id="{B71F87D9-821B-48E9-8528-273B33DE0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6388" y="1144588"/>
            <a:ext cx="9155736" cy="5032375"/>
          </a:xfrm>
        </p:spPr>
      </p:pic>
      <p:sp>
        <p:nvSpPr>
          <p:cNvPr id="4" name="Text Placeholder 3">
            <a:extLst>
              <a:ext uri="{FF2B5EF4-FFF2-40B4-BE49-F238E27FC236}">
                <a16:creationId xmlns:a16="http://schemas.microsoft.com/office/drawing/2014/main" id="{0665784A-8C54-4FEA-BABA-231D7C4205C6}"/>
              </a:ext>
            </a:extLst>
          </p:cNvPr>
          <p:cNvSpPr>
            <a:spLocks noGrp="1"/>
          </p:cNvSpPr>
          <p:nvPr>
            <p:ph type="body" sz="quarter" idx="10"/>
          </p:nvPr>
        </p:nvSpPr>
        <p:spPr/>
        <p:txBody>
          <a:bodyPr>
            <a:normAutofit lnSpcReduction="10000"/>
          </a:bodyPr>
          <a:lstStyle/>
          <a:p>
            <a:r>
              <a:rPr lang="en-US" dirty="0"/>
              <a:t>Reading the Change Feed</a:t>
            </a:r>
          </a:p>
        </p:txBody>
      </p:sp>
    </p:spTree>
    <p:extLst>
      <p:ext uri="{BB962C8B-B14F-4D97-AF65-F5344CB8AC3E}">
        <p14:creationId xmlns:p14="http://schemas.microsoft.com/office/powerpoint/2010/main" val="1572062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9143-CF64-433E-83D4-471C7B5E5012}"/>
              </a:ext>
            </a:extLst>
          </p:cNvPr>
          <p:cNvSpPr>
            <a:spLocks noGrp="1"/>
          </p:cNvSpPr>
          <p:nvPr>
            <p:ph type="title"/>
          </p:nvPr>
        </p:nvSpPr>
        <p:spPr/>
        <p:txBody>
          <a:bodyPr/>
          <a:lstStyle/>
          <a:p>
            <a:r>
              <a:rPr lang="en-US" dirty="0"/>
              <a:t>Processing Life Cycle</a:t>
            </a:r>
          </a:p>
        </p:txBody>
      </p:sp>
      <p:sp>
        <p:nvSpPr>
          <p:cNvPr id="3" name="Text Placeholder 2">
            <a:extLst>
              <a:ext uri="{FF2B5EF4-FFF2-40B4-BE49-F238E27FC236}">
                <a16:creationId xmlns:a16="http://schemas.microsoft.com/office/drawing/2014/main" id="{00BBD03D-75FE-40A0-8AD1-F442B762A05F}"/>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FA2852AB-20B2-4236-85B8-B821141564A3}"/>
              </a:ext>
            </a:extLst>
          </p:cNvPr>
          <p:cNvSpPr/>
          <p:nvPr/>
        </p:nvSpPr>
        <p:spPr>
          <a:xfrm>
            <a:off x="3115699" y="1094747"/>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Read the change feed</a:t>
            </a:r>
          </a:p>
        </p:txBody>
      </p:sp>
      <p:sp>
        <p:nvSpPr>
          <p:cNvPr id="7" name="Diamond 6">
            <a:extLst>
              <a:ext uri="{FF2B5EF4-FFF2-40B4-BE49-F238E27FC236}">
                <a16:creationId xmlns:a16="http://schemas.microsoft.com/office/drawing/2014/main" id="{0EA19434-DC7D-417E-BCB3-C75C6CA4BE07}"/>
              </a:ext>
            </a:extLst>
          </p:cNvPr>
          <p:cNvSpPr/>
          <p:nvPr/>
        </p:nvSpPr>
        <p:spPr>
          <a:xfrm>
            <a:off x="4050454" y="2334127"/>
            <a:ext cx="4091092" cy="1840832"/>
          </a:xfrm>
          <a:prstGeom prst="diamond">
            <a:avLst/>
          </a:prstGeom>
          <a:solidFill>
            <a:srgbClr val="2B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a:t>
            </a:r>
          </a:p>
        </p:txBody>
      </p:sp>
      <p:sp>
        <p:nvSpPr>
          <p:cNvPr id="8" name="Rectangle: Rounded Corners 7">
            <a:extLst>
              <a:ext uri="{FF2B5EF4-FFF2-40B4-BE49-F238E27FC236}">
                <a16:creationId xmlns:a16="http://schemas.microsoft.com/office/drawing/2014/main" id="{A6B9B3A7-9357-4460-9830-E04C9BF88E3B}"/>
              </a:ext>
            </a:extLst>
          </p:cNvPr>
          <p:cNvSpPr/>
          <p:nvPr/>
        </p:nvSpPr>
        <p:spPr>
          <a:xfrm>
            <a:off x="3113337" y="4523875"/>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Send changes to delegate</a:t>
            </a:r>
          </a:p>
        </p:txBody>
      </p:sp>
      <p:sp>
        <p:nvSpPr>
          <p:cNvPr id="9" name="Rectangle: Rounded Corners 8">
            <a:extLst>
              <a:ext uri="{FF2B5EF4-FFF2-40B4-BE49-F238E27FC236}">
                <a16:creationId xmlns:a16="http://schemas.microsoft.com/office/drawing/2014/main" id="{12E608FA-8C4F-4B18-B2D3-37DA479A3758}"/>
              </a:ext>
            </a:extLst>
          </p:cNvPr>
          <p:cNvSpPr/>
          <p:nvPr/>
        </p:nvSpPr>
        <p:spPr>
          <a:xfrm>
            <a:off x="3113336" y="5763253"/>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Update lease store</a:t>
            </a:r>
          </a:p>
        </p:txBody>
      </p:sp>
      <p:cxnSp>
        <p:nvCxnSpPr>
          <p:cNvPr id="11" name="Straight Arrow Connector 10">
            <a:extLst>
              <a:ext uri="{FF2B5EF4-FFF2-40B4-BE49-F238E27FC236}">
                <a16:creationId xmlns:a16="http://schemas.microsoft.com/office/drawing/2014/main" id="{20FC2490-7AE9-44B6-BAFE-850719159709}"/>
              </a:ext>
            </a:extLst>
          </p:cNvPr>
          <p:cNvCxnSpPr>
            <a:stCxn id="5" idx="2"/>
            <a:endCxn id="7" idx="0"/>
          </p:cNvCxnSpPr>
          <p:nvPr/>
        </p:nvCxnSpPr>
        <p:spPr>
          <a:xfrm>
            <a:off x="6096000" y="1985211"/>
            <a:ext cx="0"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7A2E10-1F86-4452-865C-DBAD82C1DC98}"/>
              </a:ext>
            </a:extLst>
          </p:cNvPr>
          <p:cNvCxnSpPr>
            <a:cxnSpLocks/>
            <a:stCxn id="7" idx="2"/>
            <a:endCxn id="8" idx="0"/>
          </p:cNvCxnSpPr>
          <p:nvPr/>
        </p:nvCxnSpPr>
        <p:spPr>
          <a:xfrm flipH="1">
            <a:off x="6093638" y="4174959"/>
            <a:ext cx="2362"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2DFD9-A3E1-495C-9BF2-AE191E2BC27F}"/>
              </a:ext>
            </a:extLst>
          </p:cNvPr>
          <p:cNvCxnSpPr>
            <a:cxnSpLocks/>
            <a:stCxn id="8" idx="2"/>
            <a:endCxn id="9" idx="0"/>
          </p:cNvCxnSpPr>
          <p:nvPr/>
        </p:nvCxnSpPr>
        <p:spPr>
          <a:xfrm flipH="1">
            <a:off x="6093637" y="5414339"/>
            <a:ext cx="1" cy="348914"/>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33FAF82-3C5C-4628-9288-8D8084B19928}"/>
              </a:ext>
            </a:extLst>
          </p:cNvPr>
          <p:cNvCxnSpPr>
            <a:stCxn id="9" idx="3"/>
            <a:endCxn id="5" idx="3"/>
          </p:cNvCxnSpPr>
          <p:nvPr/>
        </p:nvCxnSpPr>
        <p:spPr>
          <a:xfrm flipV="1">
            <a:off x="9073937" y="1539979"/>
            <a:ext cx="2363" cy="4668506"/>
          </a:xfrm>
          <a:prstGeom prst="bentConnector3">
            <a:avLst>
              <a:gd name="adj1" fmla="val 26576598"/>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E8AF376-8BE6-4CFF-8F2A-9B249B328C55}"/>
              </a:ext>
            </a:extLst>
          </p:cNvPr>
          <p:cNvCxnSpPr>
            <a:stCxn id="7" idx="1"/>
            <a:endCxn id="5" idx="1"/>
          </p:cNvCxnSpPr>
          <p:nvPr/>
        </p:nvCxnSpPr>
        <p:spPr>
          <a:xfrm rot="10800000">
            <a:off x="3115700" y="1539979"/>
            <a:ext cx="934755" cy="1714564"/>
          </a:xfrm>
          <a:prstGeom prst="bentConnector3">
            <a:avLst>
              <a:gd name="adj1" fmla="val 160496"/>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5D1EA5-8F69-44BF-B95F-F3D5803DC1EA}"/>
              </a:ext>
            </a:extLst>
          </p:cNvPr>
          <p:cNvSpPr txBox="1"/>
          <p:nvPr/>
        </p:nvSpPr>
        <p:spPr>
          <a:xfrm>
            <a:off x="6281176" y="4124588"/>
            <a:ext cx="558398" cy="369332"/>
          </a:xfrm>
          <a:prstGeom prst="rect">
            <a:avLst/>
          </a:prstGeom>
          <a:noFill/>
        </p:spPr>
        <p:txBody>
          <a:bodyPr wrap="square" rtlCol="0">
            <a:spAutoFit/>
          </a:bodyPr>
          <a:lstStyle/>
          <a:p>
            <a:r>
              <a:rPr lang="en-US" dirty="0">
                <a:solidFill>
                  <a:srgbClr val="FF0000"/>
                </a:solidFill>
              </a:rPr>
              <a:t>Yes</a:t>
            </a:r>
          </a:p>
        </p:txBody>
      </p:sp>
      <p:sp>
        <p:nvSpPr>
          <p:cNvPr id="28" name="TextBox 27">
            <a:extLst>
              <a:ext uri="{FF2B5EF4-FFF2-40B4-BE49-F238E27FC236}">
                <a16:creationId xmlns:a16="http://schemas.microsoft.com/office/drawing/2014/main" id="{FF13820D-BB36-4E88-9CC2-DE8122797771}"/>
              </a:ext>
            </a:extLst>
          </p:cNvPr>
          <p:cNvSpPr txBox="1"/>
          <p:nvPr/>
        </p:nvSpPr>
        <p:spPr>
          <a:xfrm>
            <a:off x="3492055" y="2833081"/>
            <a:ext cx="558398" cy="369332"/>
          </a:xfrm>
          <a:prstGeom prst="rect">
            <a:avLst/>
          </a:prstGeom>
          <a:noFill/>
        </p:spPr>
        <p:txBody>
          <a:bodyPr wrap="square" rtlCol="0">
            <a:spAutoFit/>
          </a:bodyPr>
          <a:lstStyle/>
          <a:p>
            <a:r>
              <a:rPr lang="en-US" dirty="0">
                <a:solidFill>
                  <a:srgbClr val="FF0000"/>
                </a:solidFill>
              </a:rPr>
              <a:t>No</a:t>
            </a:r>
          </a:p>
        </p:txBody>
      </p:sp>
    </p:spTree>
    <p:extLst>
      <p:ext uri="{BB962C8B-B14F-4D97-AF65-F5344CB8AC3E}">
        <p14:creationId xmlns:p14="http://schemas.microsoft.com/office/powerpoint/2010/main" val="369567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9"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9"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7" grpId="0"/>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Hosting the Change Feed Processor</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Virtual Machine</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a:t>
            </a:r>
            <a:r>
              <a:rPr lang="en-US" sz="4200" b="1" dirty="0" err="1"/>
              <a:t>WebJob</a:t>
            </a:r>
            <a:endParaRPr lang="en-US" sz="4200" b="1" dirty="0"/>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 Kubernetes Service</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ASP.NET Hosted Service</a:t>
            </a:r>
          </a:p>
        </p:txBody>
      </p:sp>
    </p:spTree>
    <p:extLst>
      <p:ext uri="{BB962C8B-B14F-4D97-AF65-F5344CB8AC3E}">
        <p14:creationId xmlns:p14="http://schemas.microsoft.com/office/powerpoint/2010/main" val="42452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358-D8DB-453A-B625-59380424927E}"/>
              </a:ext>
            </a:extLst>
          </p:cNvPr>
          <p:cNvSpPr>
            <a:spLocks noGrp="1"/>
          </p:cNvSpPr>
          <p:nvPr>
            <p:ph type="ctrTitle"/>
          </p:nvPr>
        </p:nvSpPr>
        <p:spPr/>
        <p:txBody>
          <a:bodyPr/>
          <a:lstStyle/>
          <a:p>
            <a:r>
              <a:rPr lang="en-US" dirty="0"/>
              <a:t>Serverless Event-Based Architectures</a:t>
            </a:r>
          </a:p>
        </p:txBody>
      </p:sp>
      <p:sp>
        <p:nvSpPr>
          <p:cNvPr id="3" name="Subtitle 2">
            <a:extLst>
              <a:ext uri="{FF2B5EF4-FFF2-40B4-BE49-F238E27FC236}">
                <a16:creationId xmlns:a16="http://schemas.microsoft.com/office/drawing/2014/main" id="{31E24DB1-F36C-46E3-95A2-20F998F3DF08}"/>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824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t>
            </a:r>
            <a:r>
              <a:rPr lang="en-US" dirty="0" err="1"/>
              <a:t>Archictures</a:t>
            </a:r>
            <a:endParaRPr lang="en-US" dirty="0"/>
          </a:p>
        </p:txBody>
      </p:sp>
      <p:pic>
        <p:nvPicPr>
          <p:cNvPr id="5" name="Picture 4">
            <a:extLst>
              <a:ext uri="{FF2B5EF4-FFF2-40B4-BE49-F238E27FC236}">
                <a16:creationId xmlns:a16="http://schemas.microsoft.com/office/drawing/2014/main" id="{A1082518-1E20-4CE9-9610-EDB905D52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2" y="2223717"/>
            <a:ext cx="3328236" cy="3132457"/>
          </a:xfrm>
          <a:prstGeom prst="rect">
            <a:avLst/>
          </a:prstGeom>
        </p:spPr>
      </p:pic>
      <p:pic>
        <p:nvPicPr>
          <p:cNvPr id="7" name="Picture 6">
            <a:extLst>
              <a:ext uri="{FF2B5EF4-FFF2-40B4-BE49-F238E27FC236}">
                <a16:creationId xmlns:a16="http://schemas.microsoft.com/office/drawing/2014/main" id="{3D953AE8-80B8-47B0-B276-CD169B2F1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655" y="2223716"/>
            <a:ext cx="1918630" cy="3132457"/>
          </a:xfrm>
          <a:prstGeom prst="rect">
            <a:avLst/>
          </a:prstGeom>
        </p:spPr>
      </p:pic>
      <p:pic>
        <p:nvPicPr>
          <p:cNvPr id="9" name="Picture 8">
            <a:extLst>
              <a:ext uri="{FF2B5EF4-FFF2-40B4-BE49-F238E27FC236}">
                <a16:creationId xmlns:a16="http://schemas.microsoft.com/office/drawing/2014/main" id="{B7BDC9E6-D98E-4E10-939B-EE48CE77E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927" y="2223717"/>
            <a:ext cx="3171613" cy="3132457"/>
          </a:xfrm>
          <a:prstGeom prst="rect">
            <a:avLst/>
          </a:prstGeom>
        </p:spPr>
      </p:pic>
    </p:spTree>
    <p:extLst>
      <p:ext uri="{BB962C8B-B14F-4D97-AF65-F5344CB8AC3E}">
        <p14:creationId xmlns:p14="http://schemas.microsoft.com/office/powerpoint/2010/main" val="20762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04167E-6 3.7037E-6 L 0.3444 -0.00162 " pathEditMode="relative" rAng="0" ptsTypes="AA">
                                      <p:cBhvr>
                                        <p:cTn id="16" dur="1000" fill="hold"/>
                                        <p:tgtEl>
                                          <p:spTgt spid="5"/>
                                        </p:tgtEl>
                                        <p:attrNameLst>
                                          <p:attrName>ppt_x</p:attrName>
                                          <p:attrName>ppt_y</p:attrName>
                                        </p:attrNameLst>
                                      </p:cBhvr>
                                      <p:rCtr x="17214" y="-93"/>
                                    </p:animMotion>
                                  </p:childTnLst>
                                </p:cTn>
                              </p:par>
                              <p:par>
                                <p:cTn id="17" presetID="42" presetClass="path" presetSubtype="0" accel="50000" decel="50000" fill="hold" nodeType="withEffect">
                                  <p:stCondLst>
                                    <p:cond delay="0"/>
                                  </p:stCondLst>
                                  <p:childTnLst>
                                    <p:animMotion origin="layout" path="M 1.66667E-6 3.7037E-6 L -0.30521 -0.02616 " pathEditMode="relative" rAng="0" ptsTypes="AA">
                                      <p:cBhvr>
                                        <p:cTn id="18" dur="1000" fill="hold"/>
                                        <p:tgtEl>
                                          <p:spTgt spid="7"/>
                                        </p:tgtEl>
                                        <p:attrNameLst>
                                          <p:attrName>ppt_x</p:attrName>
                                          <p:attrName>ppt_y</p:attrName>
                                        </p:attrNameLst>
                                      </p:cBhvr>
                                      <p:rCtr x="-15260" y="-1319"/>
                                    </p:animMotion>
                                  </p:childTnLst>
                                </p:cTn>
                              </p:par>
                              <p:par>
                                <p:cTn id="19" presetID="10"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50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50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Serverless</a:t>
            </a:r>
          </a:p>
        </p:txBody>
      </p:sp>
    </p:spTree>
    <p:extLst>
      <p:ext uri="{BB962C8B-B14F-4D97-AF65-F5344CB8AC3E}">
        <p14:creationId xmlns:p14="http://schemas.microsoft.com/office/powerpoint/2010/main" val="25169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33174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Language Choice</a:t>
            </a:r>
          </a:p>
        </p:txBody>
      </p:sp>
    </p:spTree>
    <p:extLst>
      <p:ext uri="{BB962C8B-B14F-4D97-AF65-F5344CB8AC3E}">
        <p14:creationId xmlns:p14="http://schemas.microsoft.com/office/powerpoint/2010/main" val="30096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Pay-Per-Use</a:t>
            </a:r>
          </a:p>
        </p:txBody>
      </p:sp>
    </p:spTree>
    <p:extLst>
      <p:ext uri="{BB962C8B-B14F-4D97-AF65-F5344CB8AC3E}">
        <p14:creationId xmlns:p14="http://schemas.microsoft.com/office/powerpoint/2010/main" val="14252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BYOD</a:t>
            </a:r>
          </a:p>
        </p:txBody>
      </p:sp>
    </p:spTree>
    <p:extLst>
      <p:ext uri="{BB962C8B-B14F-4D97-AF65-F5344CB8AC3E}">
        <p14:creationId xmlns:p14="http://schemas.microsoft.com/office/powerpoint/2010/main" val="24978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Security</a:t>
            </a:r>
          </a:p>
        </p:txBody>
      </p:sp>
    </p:spTree>
    <p:extLst>
      <p:ext uri="{BB962C8B-B14F-4D97-AF65-F5344CB8AC3E}">
        <p14:creationId xmlns:p14="http://schemas.microsoft.com/office/powerpoint/2010/main" val="28748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Integration</a:t>
            </a:r>
          </a:p>
        </p:txBody>
      </p:sp>
    </p:spTree>
    <p:extLst>
      <p:ext uri="{BB962C8B-B14F-4D97-AF65-F5344CB8AC3E}">
        <p14:creationId xmlns:p14="http://schemas.microsoft.com/office/powerpoint/2010/main" val="23940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Flexible Dev</a:t>
            </a:r>
          </a:p>
        </p:txBody>
      </p:sp>
    </p:spTree>
    <p:extLst>
      <p:ext uri="{BB962C8B-B14F-4D97-AF65-F5344CB8AC3E}">
        <p14:creationId xmlns:p14="http://schemas.microsoft.com/office/powerpoint/2010/main" val="1049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Stateful</a:t>
            </a:r>
          </a:p>
        </p:txBody>
      </p:sp>
    </p:spTree>
    <p:extLst>
      <p:ext uri="{BB962C8B-B14F-4D97-AF65-F5344CB8AC3E}">
        <p14:creationId xmlns:p14="http://schemas.microsoft.com/office/powerpoint/2010/main" val="34839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 Features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Open-Source</a:t>
            </a:r>
          </a:p>
        </p:txBody>
      </p:sp>
    </p:spTree>
    <p:extLst>
      <p:ext uri="{BB962C8B-B14F-4D97-AF65-F5344CB8AC3E}">
        <p14:creationId xmlns:p14="http://schemas.microsoft.com/office/powerpoint/2010/main" val="2975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HTTP</a:t>
            </a:r>
          </a:p>
        </p:txBody>
      </p:sp>
    </p:spTree>
    <p:extLst>
      <p:ext uri="{BB962C8B-B14F-4D97-AF65-F5344CB8AC3E}">
        <p14:creationId xmlns:p14="http://schemas.microsoft.com/office/powerpoint/2010/main" val="39902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Timer</a:t>
            </a:r>
          </a:p>
        </p:txBody>
      </p:sp>
    </p:spTree>
    <p:extLst>
      <p:ext uri="{BB962C8B-B14F-4D97-AF65-F5344CB8AC3E}">
        <p14:creationId xmlns:p14="http://schemas.microsoft.com/office/powerpoint/2010/main" val="23873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2B784A2B-6F4A-46E2-801E-28758DC6D17B}"/>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207454629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Blob storage</a:t>
            </a:r>
          </a:p>
        </p:txBody>
      </p:sp>
    </p:spTree>
    <p:extLst>
      <p:ext uri="{BB962C8B-B14F-4D97-AF65-F5344CB8AC3E}">
        <p14:creationId xmlns:p14="http://schemas.microsoft.com/office/powerpoint/2010/main" val="27434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Queue storage</a:t>
            </a:r>
          </a:p>
        </p:txBody>
      </p:sp>
    </p:spTree>
    <p:extLst>
      <p:ext uri="{BB962C8B-B14F-4D97-AF65-F5344CB8AC3E}">
        <p14:creationId xmlns:p14="http://schemas.microsoft.com/office/powerpoint/2010/main" val="39338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Grid</a:t>
            </a:r>
          </a:p>
        </p:txBody>
      </p:sp>
    </p:spTree>
    <p:extLst>
      <p:ext uri="{BB962C8B-B14F-4D97-AF65-F5344CB8AC3E}">
        <p14:creationId xmlns:p14="http://schemas.microsoft.com/office/powerpoint/2010/main" val="32099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Hub</a:t>
            </a:r>
          </a:p>
        </p:txBody>
      </p:sp>
    </p:spTree>
    <p:extLst>
      <p:ext uri="{BB962C8B-B14F-4D97-AF65-F5344CB8AC3E}">
        <p14:creationId xmlns:p14="http://schemas.microsoft.com/office/powerpoint/2010/main" val="33845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Queue</a:t>
            </a:r>
          </a:p>
        </p:txBody>
      </p:sp>
    </p:spTree>
    <p:extLst>
      <p:ext uri="{BB962C8B-B14F-4D97-AF65-F5344CB8AC3E}">
        <p14:creationId xmlns:p14="http://schemas.microsoft.com/office/powerpoint/2010/main" val="9050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Topic</a:t>
            </a:r>
          </a:p>
        </p:txBody>
      </p:sp>
    </p:spTree>
    <p:extLst>
      <p:ext uri="{BB962C8B-B14F-4D97-AF65-F5344CB8AC3E}">
        <p14:creationId xmlns:p14="http://schemas.microsoft.com/office/powerpoint/2010/main" val="39846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Topic</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Cosmos DB</a:t>
            </a:r>
          </a:p>
        </p:txBody>
      </p:sp>
    </p:spTree>
    <p:extLst>
      <p:ext uri="{BB962C8B-B14F-4D97-AF65-F5344CB8AC3E}">
        <p14:creationId xmlns:p14="http://schemas.microsoft.com/office/powerpoint/2010/main" val="30579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3716-2FA0-4B56-AA30-77D51AF4FC26}"/>
              </a:ext>
            </a:extLst>
          </p:cNvPr>
          <p:cNvSpPr>
            <a:spLocks noGrp="1"/>
          </p:cNvSpPr>
          <p:nvPr>
            <p:ph type="title"/>
          </p:nvPr>
        </p:nvSpPr>
        <p:spPr/>
        <p:txBody>
          <a:bodyPr/>
          <a:lstStyle/>
          <a:p>
            <a:r>
              <a:rPr lang="en-US" dirty="0"/>
              <a:t>Azure Cosmos DB and Azure Functions</a:t>
            </a:r>
          </a:p>
        </p:txBody>
      </p:sp>
      <p:pic>
        <p:nvPicPr>
          <p:cNvPr id="6" name="Content Placeholder 5">
            <a:extLst>
              <a:ext uri="{FF2B5EF4-FFF2-40B4-BE49-F238E27FC236}">
                <a16:creationId xmlns:a16="http://schemas.microsoft.com/office/drawing/2014/main" id="{C6B17A64-2B3B-4534-A935-B8A9A7C393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0224" y="1160114"/>
            <a:ext cx="8888065" cy="5001323"/>
          </a:xfrm>
        </p:spPr>
      </p:pic>
      <p:sp>
        <p:nvSpPr>
          <p:cNvPr id="4" name="Text Placeholder 3">
            <a:extLst>
              <a:ext uri="{FF2B5EF4-FFF2-40B4-BE49-F238E27FC236}">
                <a16:creationId xmlns:a16="http://schemas.microsoft.com/office/drawing/2014/main" id="{945897AC-B1B6-453A-B63F-9C663F8F88E9}"/>
              </a:ext>
            </a:extLst>
          </p:cNvPr>
          <p:cNvSpPr>
            <a:spLocks noGrp="1"/>
          </p:cNvSpPr>
          <p:nvPr>
            <p:ph type="body" sz="quarter" idx="10"/>
          </p:nvPr>
        </p:nvSpPr>
        <p:spPr/>
        <p:txBody>
          <a:bodyPr>
            <a:normAutofit lnSpcReduction="10000"/>
          </a:bodyPr>
          <a:lstStyle/>
          <a:p>
            <a:r>
              <a:rPr lang="en-US" dirty="0"/>
              <a:t>Serverless Event-Based Architectures</a:t>
            </a:r>
          </a:p>
        </p:txBody>
      </p:sp>
    </p:spTree>
    <p:extLst>
      <p:ext uri="{BB962C8B-B14F-4D97-AF65-F5344CB8AC3E}">
        <p14:creationId xmlns:p14="http://schemas.microsoft.com/office/powerpoint/2010/main" val="3586345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FC96-8AAB-4E44-B26B-BF064F812655}"/>
              </a:ext>
            </a:extLst>
          </p:cNvPr>
          <p:cNvSpPr>
            <a:spLocks noGrp="1"/>
          </p:cNvSpPr>
          <p:nvPr>
            <p:ph type="ctrTitle"/>
          </p:nvPr>
        </p:nvSpPr>
        <p:spPr/>
        <p:txBody>
          <a:bodyPr/>
          <a:lstStyle/>
          <a:p>
            <a:r>
              <a:rPr lang="en-US" dirty="0"/>
              <a:t>Change Feed Design Patterns</a:t>
            </a:r>
          </a:p>
        </p:txBody>
      </p:sp>
      <p:sp>
        <p:nvSpPr>
          <p:cNvPr id="3" name="Subtitle 2">
            <a:extLst>
              <a:ext uri="{FF2B5EF4-FFF2-40B4-BE49-F238E27FC236}">
                <a16:creationId xmlns:a16="http://schemas.microsoft.com/office/drawing/2014/main" id="{AC08A907-6B58-4936-8736-6FF97B51C382}"/>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033626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pic>
        <p:nvPicPr>
          <p:cNvPr id="6" name="Content Placeholder 5">
            <a:extLst>
              <a:ext uri="{FF2B5EF4-FFF2-40B4-BE49-F238E27FC236}">
                <a16:creationId xmlns:a16="http://schemas.microsoft.com/office/drawing/2014/main" id="{F4F3C180-33C8-4E70-99ED-B0C69181F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9957" y="1144588"/>
            <a:ext cx="8488598" cy="5032375"/>
          </a:xfrm>
        </p:spPr>
      </p:pic>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Tree>
    <p:extLst>
      <p:ext uri="{BB962C8B-B14F-4D97-AF65-F5344CB8AC3E}">
        <p14:creationId xmlns:p14="http://schemas.microsoft.com/office/powerpoint/2010/main" val="2774867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8F0E29AA-B16F-41D3-92BE-EF1B9A9F4390}"/>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9043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Computing and Notifications</a:t>
            </a:r>
          </a:p>
        </p:txBody>
      </p:sp>
    </p:spTree>
    <p:extLst>
      <p:ext uri="{BB962C8B-B14F-4D97-AF65-F5344CB8AC3E}">
        <p14:creationId xmlns:p14="http://schemas.microsoft.com/office/powerpoint/2010/main" val="19583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Real-Time Stream Processing</a:t>
            </a:r>
          </a:p>
        </p:txBody>
      </p:sp>
      <p:pic>
        <p:nvPicPr>
          <p:cNvPr id="5" name="Picture 4">
            <a:extLst>
              <a:ext uri="{FF2B5EF4-FFF2-40B4-BE49-F238E27FC236}">
                <a16:creationId xmlns:a16="http://schemas.microsoft.com/office/drawing/2014/main" id="{C19255E5-A9B9-4C84-BC43-616D90363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405" y="3660059"/>
            <a:ext cx="6549190" cy="2746434"/>
          </a:xfrm>
          <a:prstGeom prst="rect">
            <a:avLst/>
          </a:prstGeom>
        </p:spPr>
      </p:pic>
    </p:spTree>
    <p:extLst>
      <p:ext uri="{BB962C8B-B14F-4D97-AF65-F5344CB8AC3E}">
        <p14:creationId xmlns:p14="http://schemas.microsoft.com/office/powerpoint/2010/main" val="18959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Data Movement</a:t>
            </a:r>
          </a:p>
        </p:txBody>
      </p:sp>
    </p:spTree>
    <p:extLst>
      <p:ext uri="{BB962C8B-B14F-4D97-AF65-F5344CB8AC3E}">
        <p14:creationId xmlns:p14="http://schemas.microsoft.com/office/powerpoint/2010/main" val="36972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Data Movement</a:t>
            </a:r>
          </a:p>
        </p:txBody>
      </p:sp>
      <p:sp>
        <p:nvSpPr>
          <p:cNvPr id="11" name="Rectangle: Rounded Corners 10">
            <a:extLst>
              <a:ext uri="{FF2B5EF4-FFF2-40B4-BE49-F238E27FC236}">
                <a16:creationId xmlns:a16="http://schemas.microsoft.com/office/drawing/2014/main" id="{035ADC8B-7947-40D1-A8CA-AD82295F605C}"/>
              </a:ext>
            </a:extLst>
          </p:cNvPr>
          <p:cNvSpPr/>
          <p:nvPr/>
        </p:nvSpPr>
        <p:spPr>
          <a:xfrm>
            <a:off x="6912232" y="4327230"/>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Sourcing</a:t>
            </a:r>
          </a:p>
        </p:txBody>
      </p:sp>
    </p:spTree>
    <p:extLst>
      <p:ext uri="{BB962C8B-B14F-4D97-AF65-F5344CB8AC3E}">
        <p14:creationId xmlns:p14="http://schemas.microsoft.com/office/powerpoint/2010/main" val="24935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1EE3-798D-4560-9FEF-2BDD16382B57}"/>
              </a:ext>
            </a:extLst>
          </p:cNvPr>
          <p:cNvSpPr>
            <a:spLocks noGrp="1"/>
          </p:cNvSpPr>
          <p:nvPr>
            <p:ph type="ctrTitle"/>
          </p:nvPr>
        </p:nvSpPr>
        <p:spPr/>
        <p:txBody>
          <a:bodyPr/>
          <a:lstStyle/>
          <a:p>
            <a:r>
              <a:rPr lang="en-US" dirty="0"/>
              <a:t>Demos</a:t>
            </a:r>
          </a:p>
        </p:txBody>
      </p:sp>
      <p:sp>
        <p:nvSpPr>
          <p:cNvPr id="3" name="Subtitle 2">
            <a:extLst>
              <a:ext uri="{FF2B5EF4-FFF2-40B4-BE49-F238E27FC236}">
                <a16:creationId xmlns:a16="http://schemas.microsoft.com/office/drawing/2014/main" id="{A6A9465F-334B-4246-B67B-C1B3C36C7DE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92685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Tree>
    <p:extLst>
      <p:ext uri="{BB962C8B-B14F-4D97-AF65-F5344CB8AC3E}">
        <p14:creationId xmlns:p14="http://schemas.microsoft.com/office/powerpoint/2010/main" val="4054090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Tree>
    <p:extLst>
      <p:ext uri="{BB962C8B-B14F-4D97-AF65-F5344CB8AC3E}">
        <p14:creationId xmlns:p14="http://schemas.microsoft.com/office/powerpoint/2010/main" val="3426703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Tree>
    <p:extLst>
      <p:ext uri="{BB962C8B-B14F-4D97-AF65-F5344CB8AC3E}">
        <p14:creationId xmlns:p14="http://schemas.microsoft.com/office/powerpoint/2010/main" val="35898667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Tree>
    <p:extLst>
      <p:ext uri="{BB962C8B-B14F-4D97-AF65-F5344CB8AC3E}">
        <p14:creationId xmlns:p14="http://schemas.microsoft.com/office/powerpoint/2010/main" val="1351979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3F2B-F3AC-4409-8D28-25A3653A1110}"/>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A4ABDADF-EEFC-4578-80F3-51F7DC404287}"/>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a:t>
            </a:r>
          </a:p>
        </p:txBody>
      </p:sp>
    </p:spTree>
    <p:extLst>
      <p:ext uri="{BB962C8B-B14F-4D97-AF65-F5344CB8AC3E}">
        <p14:creationId xmlns:p14="http://schemas.microsoft.com/office/powerpoint/2010/main" val="214472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5C2A7E8-7180-4653-A513-36D6F8A6166A}"/>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61427931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50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46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116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2108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528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fontScale="92500" lnSpcReduction="10000"/>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a:p>
            <a:r>
              <a:rPr lang="en-US" sz="4000" dirty="0"/>
              <a:t>Common patterns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9037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fontScale="92500" lnSpcReduction="20000"/>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a:p>
            <a:r>
              <a:rPr lang="en-US" sz="4000" dirty="0"/>
              <a:t>Common patterns</a:t>
            </a:r>
          </a:p>
          <a:p>
            <a:r>
              <a:rPr lang="en-US" sz="4000" dirty="0"/>
              <a:t>Demos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9560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66C0-59EF-4E43-A8EE-8997155BAB52}"/>
              </a:ext>
            </a:extLst>
          </p:cNvPr>
          <p:cNvPicPr>
            <a:picLocks noChangeAspect="1"/>
          </p:cNvPicPr>
          <p:nvPr/>
        </p:nvPicPr>
        <p:blipFill rotWithShape="1">
          <a:blip r:embed="rId3">
            <a:extLst>
              <a:ext uri="{28A0092B-C50C-407E-A947-70E740481C1C}">
                <a14:useLocalDpi xmlns:a14="http://schemas.microsoft.com/office/drawing/2010/main" val="0"/>
              </a:ext>
            </a:extLst>
          </a:blip>
          <a:srcRect l="23333" t="12360" r="19167" b="11111"/>
          <a:stretch/>
        </p:blipFill>
        <p:spPr>
          <a:xfrm>
            <a:off x="6715125" y="-133350"/>
            <a:ext cx="5172075" cy="6883608"/>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Thank You!</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806395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TotalTime>
  <Words>5314</Words>
  <Application>Microsoft Office PowerPoint</Application>
  <PresentationFormat>Widescreen</PresentationFormat>
  <Paragraphs>866</Paragraphs>
  <Slides>97</Slides>
  <Notes>82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97</vt:i4>
      </vt:variant>
    </vt:vector>
  </HeadingPairs>
  <TitlesOfParts>
    <vt:vector size="107" baseType="lpstr">
      <vt:lpstr>Arial</vt:lpstr>
      <vt:lpstr>Arial Black</vt:lpstr>
      <vt:lpstr>Calibri</vt:lpstr>
      <vt:lpstr>Kamerik205 8</vt:lpstr>
      <vt:lpstr>PT Serif</vt:lpstr>
      <vt:lpstr>Segoe UI</vt:lpstr>
      <vt:lpstr>Segoe UI Semibold</vt:lpstr>
      <vt:lpstr>Segoe UI Semilight</vt:lpstr>
      <vt:lpstr>Office Theme</vt:lpstr>
      <vt:lpstr>Custom Design</vt:lpstr>
      <vt:lpstr>PowerPoint Presentation</vt:lpstr>
      <vt:lpstr>David Bowie - Changes</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Change Feed</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Supported APIs and Client SDKs</vt:lpstr>
      <vt:lpstr>Supported APIs and Client SDKs</vt:lpstr>
      <vt:lpstr>Current Limitations</vt:lpstr>
      <vt:lpstr>Current Limitations</vt:lpstr>
      <vt:lpstr>Current Limitations</vt:lpstr>
      <vt:lpstr>Current Limitations</vt:lpstr>
      <vt:lpstr>Current Limitations</vt:lpstr>
      <vt:lpstr>Change Feed Processor</vt:lpstr>
      <vt:lpstr>Change Feed Processor Components</vt:lpstr>
      <vt:lpstr>Change Feed Processor Components</vt:lpstr>
      <vt:lpstr>Change Feed Processor Components</vt:lpstr>
      <vt:lpstr>Change Feed Processor Components</vt:lpstr>
      <vt:lpstr>Change Feed Processor Components</vt:lpstr>
      <vt:lpstr>Processing Life Cycle</vt:lpstr>
      <vt:lpstr>Hosting the Change Feed Processor</vt:lpstr>
      <vt:lpstr>Serverless Event-Based Architectures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 Features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Azure Cosmos DB and Azure Functions</vt:lpstr>
      <vt:lpstr>Change Feed Design Patterns</vt:lpstr>
      <vt:lpstr>Common Uses of the Change Feed</vt:lpstr>
      <vt:lpstr>Common Uses of the Change Feed</vt:lpstr>
      <vt:lpstr>Common Uses of the Change Feed</vt:lpstr>
      <vt:lpstr>Common Uses of the Change Feed</vt:lpstr>
      <vt:lpstr>Common Uses of the Change Feed</vt:lpstr>
      <vt:lpstr>Demos</vt:lpstr>
      <vt:lpstr>Data Archival</vt:lpstr>
      <vt:lpstr>Replicating Containers</vt:lpstr>
      <vt:lpstr>Denormalization</vt:lpstr>
      <vt:lpstr>Triggering Event-Driven Architecture</vt:lpstr>
      <vt:lpstr>Wrap-Up</vt:lpstr>
      <vt:lpstr>Wrap-Up</vt:lpstr>
      <vt:lpstr>Wrap-Up</vt:lpstr>
      <vt:lpstr>Wrap-Up</vt:lpstr>
      <vt:lpstr>Wrap-Up</vt:lpstr>
      <vt:lpstr>Wrap-Up</vt:lpstr>
      <vt:lpstr>Wrap-Up</vt:lpstr>
      <vt:lpstr>Wrap-Up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75</cp:revision>
  <dcterms:created xsi:type="dcterms:W3CDTF">2020-10-10T15:22:54Z</dcterms:created>
  <dcterms:modified xsi:type="dcterms:W3CDTF">2020-10-11T05:55:45Z</dcterms:modified>
</cp:coreProperties>
</file>